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8" r:id="rId5"/>
    <p:sldId id="260" r:id="rId6"/>
    <p:sldId id="261" r:id="rId7"/>
    <p:sldId id="262" r:id="rId8"/>
    <p:sldId id="270" r:id="rId9"/>
    <p:sldId id="273" r:id="rId10"/>
    <p:sldId id="272" r:id="rId11"/>
    <p:sldId id="271" r:id="rId12"/>
    <p:sldId id="263" r:id="rId13"/>
    <p:sldId id="264" r:id="rId14"/>
    <p:sldId id="269" r:id="rId15"/>
    <p:sldId id="267" r:id="rId1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00CC66"/>
    <a:srgbClr val="33CC33"/>
    <a:srgbClr val="00FF99"/>
    <a:srgbClr val="A2BE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48" d="100"/>
          <a:sy n="48" d="100"/>
        </p:scale>
        <p:origin x="62" y="8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5D4054-5FA9-489F-A792-62F1B8FE14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B2D11F-546F-49E8-96B7-B25362D746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2A1836D-A452-485A-A970-2C61DB695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4714F-4860-485A-8EE6-FFB01D0A40A5}" type="datetimeFigureOut">
              <a:rPr lang="es-CO" smtClean="0"/>
              <a:t>8/11/2022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9DB56F0-6407-4D38-A2C5-D6694BFE3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F21FCD-D886-4186-B42F-2B5C8522B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AC91-B8DA-4F5E-B265-605503BC276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3419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A2B636-7103-44DD-95DB-B11244ED3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1DD6A0C-22CB-4CB8-9D18-E3A258D76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753A768-72B3-400D-A924-99DCCE889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4714F-4860-485A-8EE6-FFB01D0A40A5}" type="datetimeFigureOut">
              <a:rPr lang="es-CO" smtClean="0"/>
              <a:t>8/11/2022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6DD298-43CF-4722-AC03-910E6F30A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18B1C5B-A2C9-46AB-BBCE-EB0C75D4A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AC91-B8DA-4F5E-B265-605503BC276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81489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19947C0-E1E2-4A90-A303-D8C416FFC9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63DA9F3-03CB-44A0-9302-5DACD8D24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EAF7C2-E08E-464D-84E4-C23E7F8CC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4714F-4860-485A-8EE6-FFB01D0A40A5}" type="datetimeFigureOut">
              <a:rPr lang="es-CO" smtClean="0"/>
              <a:t>8/11/2022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88785-DC0B-4CE8-ADD1-4766A6DC1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3E342A-73BD-4E77-AA4C-91EED1FAB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AC91-B8DA-4F5E-B265-605503BC276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21774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0212A5-51F8-4224-B1AB-E3315243B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0F80B8-1665-4798-8F62-5D634981D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48F5835-C6A7-4E4F-8D9E-913C03BBF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4714F-4860-485A-8EE6-FFB01D0A40A5}" type="datetimeFigureOut">
              <a:rPr lang="es-CO" smtClean="0"/>
              <a:t>8/11/2022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12E266-7C13-41EA-AF5C-1FA2F0CF3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AC7326-5483-4E9F-90B7-4FD27EE86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AC91-B8DA-4F5E-B265-605503BC276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64480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FEC693-1F0A-4C9B-B259-85E17345D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383C93C-BC2D-4A29-B21D-13D136D12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360AEF-CB67-4A94-BCDA-88547E5E3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4714F-4860-485A-8EE6-FFB01D0A40A5}" type="datetimeFigureOut">
              <a:rPr lang="es-CO" smtClean="0"/>
              <a:t>8/11/2022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14C66CA-EF89-4C66-8BA0-1CEDF8A53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8B8234-D5D0-41EB-A4E8-677FF7379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AC91-B8DA-4F5E-B265-605503BC276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02992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C103EF-BA5B-4F9B-90E4-D091ECA4C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C8145F-43DA-412C-B7A8-CEE49FCE46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99AF792-416B-4A0A-8BFE-51E362962C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916FAF-B49A-4A6B-9E8D-F605A8808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4714F-4860-485A-8EE6-FFB01D0A40A5}" type="datetimeFigureOut">
              <a:rPr lang="es-CO" smtClean="0"/>
              <a:t>8/11/2022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F89F9D0-2BA4-4A74-8CB2-1D04EDD1E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19E8FA8-B3DA-4AE3-A3BD-0CF3A7A0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AC91-B8DA-4F5E-B265-605503BC276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31517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DB5EB3-F5FF-4C25-ABA1-60D64A875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36B12E5-6E70-486D-AB58-964E5173FE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0CEA0EC-CA0D-4A79-9157-671C7BAF96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FFD47E8-EC41-41F6-8805-7283044103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7B110D5-A38B-470E-8FD7-F64919C620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C62B73A-D750-4512-9FBF-E8168EBCD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4714F-4860-485A-8EE6-FFB01D0A40A5}" type="datetimeFigureOut">
              <a:rPr lang="es-CO" smtClean="0"/>
              <a:t>8/11/2022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EFB236B-BA13-4D01-AF17-AC51DAE21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5FF3951-2A5A-4D1C-A74F-9A85E7674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AC91-B8DA-4F5E-B265-605503BC276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40894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8E9020-7173-44CB-A78F-13D7A556F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6876BCC-1BC8-4D23-84A7-B679DCA63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4714F-4860-485A-8EE6-FFB01D0A40A5}" type="datetimeFigureOut">
              <a:rPr lang="es-CO" smtClean="0"/>
              <a:t>8/11/2022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014174C-1731-45BF-BE32-7E16E8A69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3D5CA8A-67C9-41BF-AF08-CF5BA070B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AC91-B8DA-4F5E-B265-605503BC276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24386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AA69938-C80F-4869-BF82-B03825DF5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4714F-4860-485A-8EE6-FFB01D0A40A5}" type="datetimeFigureOut">
              <a:rPr lang="es-CO" smtClean="0"/>
              <a:t>8/11/2022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971A34-AA73-4E2A-B8C4-9835F91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C45756-60CB-4B6E-B97C-7607B6A50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AC91-B8DA-4F5E-B265-605503BC276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57606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E4AE18-3E0C-4427-8210-597BEC129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5ED775-F907-4C95-AB81-6D3A74DA7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D2CD65B-8D38-41BD-9D7D-5B05567465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1BE290-5987-4E51-9158-2BB6859FE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4714F-4860-485A-8EE6-FFB01D0A40A5}" type="datetimeFigureOut">
              <a:rPr lang="es-CO" smtClean="0"/>
              <a:t>8/11/2022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9AECF0-D036-41B9-A4D5-EE244393D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A3D72D8-CCD3-479F-A7ED-A78C15B2C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AC91-B8DA-4F5E-B265-605503BC276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95192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365DD-6152-4E9A-A72B-A9C2FB1F8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4973710-3C30-4214-8097-D62F4C0A3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54B1ED5-01D2-45DB-B452-DC73F46A1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13A0BE9-7D51-42E3-A172-F23B53CE2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4714F-4860-485A-8EE6-FFB01D0A40A5}" type="datetimeFigureOut">
              <a:rPr lang="es-CO" smtClean="0"/>
              <a:t>8/11/2022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0A4B2BD-47EC-4DFB-9481-B5781BC52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1269EA5-0BD2-4B72-8409-8A85B52AD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AC91-B8DA-4F5E-B265-605503BC276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94734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A5A78AF-7C2F-4A77-A68D-2BAD47C51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502719C-7D81-4E54-91A8-A568AB9C7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DE95C6-4C05-4506-9F28-7B6D86B731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4714F-4860-485A-8EE6-FFB01D0A40A5}" type="datetimeFigureOut">
              <a:rPr lang="es-CO" smtClean="0"/>
              <a:t>8/11/2022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CDD62D-4854-4285-99A4-80A1CFA963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2813ABF-74A8-4C11-8344-B19FC0CE0C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AAC91-B8DA-4F5E-B265-605503BC276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65584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40.png"/><Relationship Id="rId7" Type="http://schemas.openxmlformats.org/officeDocument/2006/relationships/image" Target="../media/image18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Relationship Id="rId9" Type="http://schemas.openxmlformats.org/officeDocument/2006/relationships/image" Target="../media/image20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scitotenv.2021.146271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i.org/10.1016/J.ECOINF.2022.101783" TargetMode="External"/><Relationship Id="rId5" Type="http://schemas.openxmlformats.org/officeDocument/2006/relationships/hyperlink" Target="https://doi.org/10.1016/J.RSASE.2021.100644" TargetMode="External"/><Relationship Id="rId4" Type="http://schemas.openxmlformats.org/officeDocument/2006/relationships/hyperlink" Target="https://doi.org/10.1016/B978-0-12-294310-2.50023-8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hyperlink" Target="https://www.sciencedirect.com/science/article/pii/S0272771417307783#bib25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ciencedirect.com/science/article/pii/S0272771417307783#bib24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hyperlink" Target="https://www.sciencedirect.com/science/article/pii/S0272771417307783#bib25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ciencedirect.com/science/article/pii/S0272771417307783#bib24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13D465-31C7-4458-BC2E-AFDC972F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19"/>
            <a:ext cx="1879125" cy="988367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A7BC6AF-F839-4BFA-B8FB-2557A886881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1879125" y="6298163"/>
            <a:ext cx="8767898" cy="340"/>
          </a:xfrm>
          <a:prstGeom prst="line">
            <a:avLst/>
          </a:prstGeom>
          <a:ln w="19050">
            <a:solidFill>
              <a:srgbClr val="A2BE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E346D9E-0CE7-4393-A6D2-DCEC21A61E34}"/>
              </a:ext>
            </a:extLst>
          </p:cNvPr>
          <p:cNvSpPr txBox="1"/>
          <p:nvPr/>
        </p:nvSpPr>
        <p:spPr>
          <a:xfrm>
            <a:off x="10647023" y="6067330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b="1" i="1" dirty="0">
                <a:latin typeface="Franklin Gothic Book" panose="020B0503020102020204" pitchFamily="34" charset="0"/>
              </a:rPr>
              <a:t>Facultad de minas</a:t>
            </a:r>
          </a:p>
          <a:p>
            <a:r>
              <a:rPr lang="es-CO" sz="1200" b="1" i="1" dirty="0">
                <a:latin typeface="Franklin Gothic Book" panose="020B0503020102020204" pitchFamily="34" charset="0"/>
              </a:rPr>
              <a:t>Sede Medellín</a:t>
            </a:r>
          </a:p>
        </p:txBody>
      </p:sp>
      <p:sp>
        <p:nvSpPr>
          <p:cNvPr id="13" name="Google Shape;89;p1">
            <a:extLst>
              <a:ext uri="{FF2B5EF4-FFF2-40B4-BE49-F238E27FC236}">
                <a16:creationId xmlns:a16="http://schemas.microsoft.com/office/drawing/2014/main" id="{31DFC46F-993A-45B2-9A48-101C68DC445E}"/>
              </a:ext>
            </a:extLst>
          </p:cNvPr>
          <p:cNvSpPr txBox="1"/>
          <p:nvPr/>
        </p:nvSpPr>
        <p:spPr>
          <a:xfrm>
            <a:off x="4637221" y="867812"/>
            <a:ext cx="7282749" cy="496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77500" lnSpcReduction="20000"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r>
              <a:rPr lang="es-E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oppins"/>
              </a:rPr>
              <a:t>Detectar grupos de algas  combinando la reflectancia de imágenes sentinel 2 con clorofilas a, b y c en un humedal.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endParaRPr lang="es-ES" sz="2300" b="1"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-CO" sz="2900" dirty="0">
                <a:solidFill>
                  <a:schemeClr val="dk1"/>
                </a:solidFill>
                <a:latin typeface="Franklin Gothic Book" panose="020B0503020102020204" pitchFamily="34" charset="0"/>
                <a:ea typeface="Poppins"/>
                <a:cs typeface="Poppins"/>
                <a:sym typeface="Poppins"/>
              </a:rPr>
              <a:t>Cesar Padilla Mendoza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lang="es-CO" sz="2900" dirty="0">
              <a:solidFill>
                <a:schemeClr val="dk1"/>
              </a:solidFill>
              <a:latin typeface="Franklin Gothic Book" panose="020B0503020102020204" pitchFamily="34" charset="0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-CO" sz="2900" dirty="0">
                <a:solidFill>
                  <a:schemeClr val="dk1"/>
                </a:solidFill>
                <a:latin typeface="Franklin Gothic Book" panose="020B0503020102020204" pitchFamily="34" charset="0"/>
                <a:ea typeface="Poppins"/>
                <a:cs typeface="Poppins"/>
                <a:sym typeface="Poppins"/>
              </a:rPr>
              <a:t>Machine Learning aplicado a geociencias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sz="2900" dirty="0">
              <a:solidFill>
                <a:schemeClr val="dk1"/>
              </a:solidFill>
              <a:latin typeface="Franklin Gothic Book" panose="020B0503020102020204" pitchFamily="34" charset="0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2900" dirty="0" err="1">
                <a:solidFill>
                  <a:schemeClr val="dk1"/>
                </a:solidFill>
                <a:latin typeface="Franklin Gothic Book" panose="020B0503020102020204" pitchFamily="34" charset="0"/>
                <a:ea typeface="Poppins"/>
                <a:cs typeface="Poppins"/>
                <a:sym typeface="Poppins"/>
              </a:rPr>
              <a:t>Sede</a:t>
            </a:r>
            <a:r>
              <a:rPr lang="en-US" sz="2900" dirty="0">
                <a:solidFill>
                  <a:schemeClr val="dk1"/>
                </a:solidFill>
                <a:latin typeface="Franklin Gothic Book" panose="020B0503020102020204" pitchFamily="34" charset="0"/>
                <a:ea typeface="Poppins"/>
                <a:cs typeface="Poppins"/>
                <a:sym typeface="Poppins"/>
              </a:rPr>
              <a:t> Medellín</a:t>
            </a:r>
            <a:endParaRPr sz="2300" dirty="0">
              <a:latin typeface="Franklin Gothic Book" panose="020B0503020102020204" pitchFamily="34" charset="0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2900" dirty="0" err="1">
                <a:solidFill>
                  <a:schemeClr val="dk1"/>
                </a:solidFill>
                <a:latin typeface="Franklin Gothic Book" panose="020B0503020102020204" pitchFamily="34" charset="0"/>
                <a:ea typeface="Poppins"/>
                <a:cs typeface="Poppins"/>
                <a:sym typeface="Poppins"/>
              </a:rPr>
              <a:t>Facultad</a:t>
            </a:r>
            <a:r>
              <a:rPr lang="en-US" sz="2900" dirty="0">
                <a:solidFill>
                  <a:schemeClr val="dk1"/>
                </a:solidFill>
                <a:latin typeface="Franklin Gothic Book" panose="020B0503020102020204" pitchFamily="34" charset="0"/>
                <a:ea typeface="Poppins"/>
                <a:cs typeface="Poppins"/>
                <a:sym typeface="Poppins"/>
              </a:rPr>
              <a:t> de Minas</a:t>
            </a:r>
            <a:endParaRPr sz="2300" dirty="0">
              <a:latin typeface="Franklin Gothic Book" panose="020B0503020102020204" pitchFamily="34" charset="0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sz="29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29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2022</a:t>
            </a:r>
            <a:endParaRPr sz="23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F5E536E-E73B-4D61-99BC-BDF4D432C79B}"/>
              </a:ext>
            </a:extLst>
          </p:cNvPr>
          <p:cNvSpPr/>
          <p:nvPr/>
        </p:nvSpPr>
        <p:spPr>
          <a:xfrm>
            <a:off x="0" y="0"/>
            <a:ext cx="12192000" cy="559157"/>
          </a:xfrm>
          <a:prstGeom prst="rect">
            <a:avLst/>
          </a:prstGeom>
          <a:gradFill flip="none" rotWithShape="1">
            <a:gsLst>
              <a:gs pos="0">
                <a:srgbClr val="A2BE54">
                  <a:tint val="66000"/>
                  <a:satMod val="160000"/>
                </a:srgbClr>
              </a:gs>
              <a:gs pos="6000">
                <a:srgbClr val="A2BE54">
                  <a:tint val="44500"/>
                  <a:satMod val="160000"/>
                </a:srgbClr>
              </a:gs>
              <a:gs pos="100000">
                <a:srgbClr val="A2BE54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4CE0D57-F36E-4591-BD9D-FAACCC91C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11" y="754593"/>
            <a:ext cx="4393802" cy="311605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35E26AD-BEE4-FF44-0BE2-B256EC80F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030" y="3753670"/>
            <a:ext cx="3994029" cy="205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56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036D5A99-A7B2-4BFC-9A01-14A260775CFE}"/>
              </a:ext>
            </a:extLst>
          </p:cNvPr>
          <p:cNvSpPr txBox="1"/>
          <p:nvPr/>
        </p:nvSpPr>
        <p:spPr>
          <a:xfrm>
            <a:off x="3403065" y="-51640"/>
            <a:ext cx="59234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Modelos basados en reflectancia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a 6">
                <a:extLst>
                  <a:ext uri="{FF2B5EF4-FFF2-40B4-BE49-F238E27FC236}">
                    <a16:creationId xmlns:a16="http://schemas.microsoft.com/office/drawing/2014/main" id="{7EB12E40-1464-6278-3677-1EE1D84D465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196524" y="4424698"/>
              <a:ext cx="6049911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6637">
                      <a:extLst>
                        <a:ext uri="{9D8B030D-6E8A-4147-A177-3AD203B41FA5}">
                          <a16:colId xmlns:a16="http://schemas.microsoft.com/office/drawing/2014/main" val="756709120"/>
                        </a:ext>
                      </a:extLst>
                    </a:gridCol>
                    <a:gridCol w="2016637">
                      <a:extLst>
                        <a:ext uri="{9D8B030D-6E8A-4147-A177-3AD203B41FA5}">
                          <a16:colId xmlns:a16="http://schemas.microsoft.com/office/drawing/2014/main" val="718865041"/>
                        </a:ext>
                      </a:extLst>
                    </a:gridCol>
                    <a:gridCol w="2016637">
                      <a:extLst>
                        <a:ext uri="{9D8B030D-6E8A-4147-A177-3AD203B41FA5}">
                          <a16:colId xmlns:a16="http://schemas.microsoft.com/office/drawing/2014/main" val="20720467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Fuente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Clorofilas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Carotenoides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90783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Dinoflagelados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a, c2 / a,c1, c2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 err="1"/>
                            <a:t>Fucoxanthin</a:t>
                          </a:r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21132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Diatomeas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a,c1, c2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 err="1"/>
                            <a:t>Fucoxanthin</a:t>
                          </a:r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7186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Algas </a:t>
                          </a:r>
                          <a:r>
                            <a:rPr lang="es-CO" dirty="0" err="1"/>
                            <a:t>cafes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/>
                            <a:t>a,c1, c2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 err="1"/>
                            <a:t>Fucoxanthin</a:t>
                          </a:r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4676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/>
                            <a:t>Algas verdes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 err="1"/>
                            <a:t>a,b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𝐶𝑎𝑟𝑜𝑡𝑒𝑛𝑒</m:t>
                                </m:r>
                              </m:oMath>
                            </m:oMathPara>
                          </a14:m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96614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 err="1"/>
                            <a:t>Euglenophyta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 err="1"/>
                            <a:t>a,b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𝐶𝑎𝑟𝑜𝑡𝑒𝑛𝑒</m:t>
                                </m:r>
                              </m:oMath>
                            </m:oMathPara>
                          </a14:m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956000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a 6">
                <a:extLst>
                  <a:ext uri="{FF2B5EF4-FFF2-40B4-BE49-F238E27FC236}">
                    <a16:creationId xmlns:a16="http://schemas.microsoft.com/office/drawing/2014/main" id="{7EB12E40-1464-6278-3677-1EE1D84D465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196524" y="4424698"/>
              <a:ext cx="6049911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6637">
                      <a:extLst>
                        <a:ext uri="{9D8B030D-6E8A-4147-A177-3AD203B41FA5}">
                          <a16:colId xmlns:a16="http://schemas.microsoft.com/office/drawing/2014/main" val="756709120"/>
                        </a:ext>
                      </a:extLst>
                    </a:gridCol>
                    <a:gridCol w="2016637">
                      <a:extLst>
                        <a:ext uri="{9D8B030D-6E8A-4147-A177-3AD203B41FA5}">
                          <a16:colId xmlns:a16="http://schemas.microsoft.com/office/drawing/2014/main" val="718865041"/>
                        </a:ext>
                      </a:extLst>
                    </a:gridCol>
                    <a:gridCol w="2016637">
                      <a:extLst>
                        <a:ext uri="{9D8B030D-6E8A-4147-A177-3AD203B41FA5}">
                          <a16:colId xmlns:a16="http://schemas.microsoft.com/office/drawing/2014/main" val="20720467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Fuente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Clorofilas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Carotenoides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90783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Dinoflagelados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a, c2 / a,c1, c2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 err="1"/>
                            <a:t>Fucoxanthin</a:t>
                          </a:r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21132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Diatomeas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a,c1, c2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 err="1"/>
                            <a:t>Fucoxanthin</a:t>
                          </a:r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7186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Algas </a:t>
                          </a:r>
                          <a:r>
                            <a:rPr lang="es-CO" dirty="0" err="1"/>
                            <a:t>cafes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/>
                            <a:t>a,c1, c2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 err="1"/>
                            <a:t>Fucoxanthin</a:t>
                          </a:r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4676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/>
                            <a:t>Algas verdes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 err="1"/>
                            <a:t>a,b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>
                          <a:blip r:embed="rId2"/>
                          <a:stretch>
                            <a:fillRect l="-200302" t="-408197" r="-1208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96614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 err="1"/>
                            <a:t>Euglenophyta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 err="1"/>
                            <a:t>a,b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>
                          <a:blip r:embed="rId2"/>
                          <a:stretch>
                            <a:fillRect l="-200302" t="-508197" r="-1208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95600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CuadroTexto 12">
            <a:extLst>
              <a:ext uri="{FF2B5EF4-FFF2-40B4-BE49-F238E27FC236}">
                <a16:creationId xmlns:a16="http://schemas.microsoft.com/office/drawing/2014/main" id="{A807D168-CA56-463E-14DC-0A10F8420EE2}"/>
              </a:ext>
            </a:extLst>
          </p:cNvPr>
          <p:cNvSpPr txBox="1"/>
          <p:nvPr/>
        </p:nvSpPr>
        <p:spPr>
          <a:xfrm>
            <a:off x="4175524" y="4039545"/>
            <a:ext cx="3232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GOVINDJEE, &amp; SATOH, K. (1986)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6CE190AE-D114-2667-ADC2-FF50BB7780CC}"/>
              </a:ext>
            </a:extLst>
          </p:cNvPr>
          <p:cNvSpPr/>
          <p:nvPr/>
        </p:nvSpPr>
        <p:spPr>
          <a:xfrm>
            <a:off x="3166115" y="4852655"/>
            <a:ext cx="2018818" cy="10408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A5ACE7D6-4A22-6E3F-9200-22282E3B7722}"/>
              </a:ext>
            </a:extLst>
          </p:cNvPr>
          <p:cNvSpPr/>
          <p:nvPr/>
        </p:nvSpPr>
        <p:spPr>
          <a:xfrm>
            <a:off x="3196524" y="5954736"/>
            <a:ext cx="1958970" cy="690083"/>
          </a:xfrm>
          <a:prstGeom prst="rect">
            <a:avLst/>
          </a:prstGeom>
          <a:noFill/>
          <a:ln w="38100">
            <a:solidFill>
              <a:srgbClr val="33CC3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054E6A60-B8B8-2C18-DC35-C9356EDB62E5}"/>
                  </a:ext>
                </a:extLst>
              </p:cNvPr>
              <p:cNvSpPr txBox="1"/>
              <p:nvPr/>
            </p:nvSpPr>
            <p:spPr>
              <a:xfrm>
                <a:off x="1216058" y="1469388"/>
                <a:ext cx="9973557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O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CO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𝐶h</m:t>
                                  </m:r>
                                  <m:sSub>
                                    <m:sSubPr>
                                      <m:ctrlP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s-CO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𝐶h</m:t>
                                  </m:r>
                                  <m:sSub>
                                    <m:sSubPr>
                                      <m:ctrlP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s-CO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𝐵𝑚</m:t>
                              </m:r>
                            </m:num>
                            <m:den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𝐵𝑛</m:t>
                              </m:r>
                            </m:den>
                          </m:f>
                        </m:e>
                      </m:d>
                      <m:r>
                        <a:rPr lang="es-CO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𝐵𝑛</m:t>
                          </m:r>
                        </m:e>
                      </m:d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054E6A60-B8B8-2C18-DC35-C9356EDB6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058" y="1469388"/>
                <a:ext cx="9973557" cy="714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048DB5BE-D29D-28EF-6EC6-0FCF511F9A05}"/>
                  </a:ext>
                </a:extLst>
              </p:cNvPr>
              <p:cNvSpPr txBox="1"/>
              <p:nvPr/>
            </p:nvSpPr>
            <p:spPr>
              <a:xfrm>
                <a:off x="2780239" y="967010"/>
                <a:ext cx="60944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𝐷𝑖𝑛𝑜𝑓𝑙𝑎𝑔𝑒𝑙𝑎𝑑𝑜𝑠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𝐷𝑖𝑎𝑡𝑜𝑚𝑒𝑎𝑠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𝐴𝑙𝑔𝑎𝑠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𝑐𝑎𝑓𝑒𝑠</m:t>
                      </m:r>
                    </m:oMath>
                  </m:oMathPara>
                </a14:m>
                <a:endParaRPr lang="es-CO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048DB5BE-D29D-28EF-6EC6-0FCF511F9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239" y="967010"/>
                <a:ext cx="6094428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84DABE1D-83D1-4F8B-2630-4CCBF61FB584}"/>
                  </a:ext>
                </a:extLst>
              </p:cNvPr>
              <p:cNvSpPr txBox="1"/>
              <p:nvPr/>
            </p:nvSpPr>
            <p:spPr>
              <a:xfrm>
                <a:off x="2416947" y="2449124"/>
                <a:ext cx="60944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2=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𝐴𝑙𝑔𝑎𝑠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𝑣𝑒𝑟𝑑𝑒𝑠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𝐸𝑢𝑔𝑙𝑜𝑛𝑜𝑓𝑖𝑡𝑎</m:t>
                      </m:r>
                    </m:oMath>
                  </m:oMathPara>
                </a14:m>
                <a:endParaRPr lang="es-CO" dirty="0">
                  <a:solidFill>
                    <a:srgbClr val="009900"/>
                  </a:solidFill>
                </a:endParaRPr>
              </a:p>
            </p:txBody>
          </p:sp>
        </mc:Choice>
        <mc:Fallback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84DABE1D-83D1-4F8B-2630-4CCBF61FB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947" y="2449124"/>
                <a:ext cx="6094428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ángulo 2">
            <a:extLst>
              <a:ext uri="{FF2B5EF4-FFF2-40B4-BE49-F238E27FC236}">
                <a16:creationId xmlns:a16="http://schemas.microsoft.com/office/drawing/2014/main" id="{0ABB0F0B-98B7-DFE9-6FCE-54742599CF57}"/>
              </a:ext>
            </a:extLst>
          </p:cNvPr>
          <p:cNvSpPr/>
          <p:nvPr/>
        </p:nvSpPr>
        <p:spPr>
          <a:xfrm>
            <a:off x="2630359" y="1403346"/>
            <a:ext cx="2101898" cy="7807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A18AB249-6B1C-C639-4C00-E03F77EB9A8F}"/>
                  </a:ext>
                </a:extLst>
              </p:cNvPr>
              <p:cNvSpPr txBox="1"/>
              <p:nvPr/>
            </p:nvSpPr>
            <p:spPr>
              <a:xfrm>
                <a:off x="1038520" y="2907741"/>
                <a:ext cx="9973557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O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CO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𝐶h</m:t>
                                  </m:r>
                                  <m:sSub>
                                    <m:sSubPr>
                                      <m:ctrlP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s-CO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𝐶h</m:t>
                                  </m:r>
                                  <m:sSub>
                                    <m:sSubPr>
                                      <m:ctrlP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s-CO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𝐵𝑚</m:t>
                              </m:r>
                            </m:num>
                            <m:den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𝐵𝑛</m:t>
                              </m:r>
                            </m:den>
                          </m:f>
                        </m:e>
                      </m:d>
                      <m:r>
                        <a:rPr lang="es-CO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𝐵𝑛</m:t>
                          </m:r>
                        </m:e>
                      </m:d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A18AB249-6B1C-C639-4C00-E03F77EB9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520" y="2907741"/>
                <a:ext cx="9973557" cy="714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ángulo 6">
            <a:extLst>
              <a:ext uri="{FF2B5EF4-FFF2-40B4-BE49-F238E27FC236}">
                <a16:creationId xmlns:a16="http://schemas.microsoft.com/office/drawing/2014/main" id="{BD7EFF56-16D7-2165-5A6D-1A2D6EB46FD6}"/>
              </a:ext>
            </a:extLst>
          </p:cNvPr>
          <p:cNvSpPr/>
          <p:nvPr/>
        </p:nvSpPr>
        <p:spPr>
          <a:xfrm>
            <a:off x="2492361" y="2893357"/>
            <a:ext cx="2018818" cy="780726"/>
          </a:xfrm>
          <a:prstGeom prst="rect">
            <a:avLst/>
          </a:prstGeom>
          <a:noFill/>
          <a:ln w="38100">
            <a:solidFill>
              <a:srgbClr val="0099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009900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03CAD49-7EC1-22BB-CCBB-F8F446751A6B}"/>
              </a:ext>
            </a:extLst>
          </p:cNvPr>
          <p:cNvSpPr txBox="1"/>
          <p:nvPr/>
        </p:nvSpPr>
        <p:spPr>
          <a:xfrm>
            <a:off x="3230481" y="56130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dirty="0">
                <a:solidFill>
                  <a:srgbClr val="2E2E2E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Esta relación es similar al algoritmo </a:t>
            </a:r>
            <a:r>
              <a:rPr lang="es-CO" sz="1800" dirty="0" err="1">
                <a:solidFill>
                  <a:srgbClr val="2E2E2E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OCx</a:t>
            </a:r>
            <a:r>
              <a:rPr lang="es-CO" sz="1800" dirty="0">
                <a:solidFill>
                  <a:srgbClr val="2E2E2E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la NASA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78228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036D5A99-A7B2-4BFC-9A01-14A260775CFE}"/>
              </a:ext>
            </a:extLst>
          </p:cNvPr>
          <p:cNvSpPr txBox="1"/>
          <p:nvPr/>
        </p:nvSpPr>
        <p:spPr>
          <a:xfrm>
            <a:off x="1344268" y="77404"/>
            <a:ext cx="10079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Modelos basados en reflectancia con influencia de </a:t>
            </a:r>
            <a:r>
              <a:rPr lang="es-CO" sz="3200" b="1" dirty="0" err="1">
                <a:solidFill>
                  <a:srgbClr val="009900"/>
                </a:solidFill>
                <a:latin typeface="Franklin Gothic Book" panose="020B0503020102020204" pitchFamily="34" charset="0"/>
              </a:rPr>
              <a:t>temp</a:t>
            </a:r>
            <a:r>
              <a:rPr lang="es-CO" sz="32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4BDD0871-CCE3-E887-42ED-6D0C5A83C4DD}"/>
                  </a:ext>
                </a:extLst>
              </p:cNvPr>
              <p:cNvSpPr txBox="1"/>
              <p:nvPr/>
            </p:nvSpPr>
            <p:spPr>
              <a:xfrm>
                <a:off x="3076869" y="2841467"/>
                <a:ext cx="7339750" cy="5875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CO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𝐶h𝑙</m:t>
                                </m:r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num>
                              <m:den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𝐶h𝑙</m:t>
                                </m:r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CO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𝐶h𝑙</m:t>
                                </m:r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num>
                              <m:den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𝐶h𝑙</m:t>
                                </m:r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s-CO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CO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𝐵𝑚</m:t>
                            </m:r>
                          </m:num>
                          <m:den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𝐵𝑛</m:t>
                            </m:r>
                          </m:den>
                        </m:f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𝐵𝑛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𝑇𝑒𝑚𝑝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𝑠𝑢𝑝</m:t>
                    </m:r>
                  </m:oMath>
                </a14:m>
                <a:r>
                  <a:rPr lang="es-CO" dirty="0"/>
                  <a:t> </a:t>
                </a: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4BDD0871-CCE3-E887-42ED-6D0C5A83C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869" y="2841467"/>
                <a:ext cx="7339750" cy="587533"/>
              </a:xfrm>
              <a:prstGeom prst="rect">
                <a:avLst/>
              </a:prstGeom>
              <a:blipFill>
                <a:blip r:embed="rId2"/>
                <a:stretch>
                  <a:fillRect b="-515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054E6A60-B8B8-2C18-DC35-C9356EDB62E5}"/>
                  </a:ext>
                </a:extLst>
              </p:cNvPr>
              <p:cNvSpPr txBox="1"/>
              <p:nvPr/>
            </p:nvSpPr>
            <p:spPr>
              <a:xfrm>
                <a:off x="2416947" y="1244712"/>
                <a:ext cx="7933684" cy="780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CO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𝐶h𝑙</m:t>
                                  </m:r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𝐶h𝑙</m:t>
                                  </m:r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s-CO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s-CO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CO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𝐶h𝑙</m:t>
                                  </m:r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lang="es-CO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num>
                                <m:den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𝐶h𝑙</m:t>
                                  </m:r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lang="es-CO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𝐵𝑚</m:t>
                              </m:r>
                            </m:num>
                            <m:den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𝐵𝑛</m:t>
                              </m:r>
                            </m:den>
                          </m:f>
                        </m:e>
                      </m:d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𝐵𝑛</m:t>
                          </m:r>
                        </m:e>
                      </m:d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𝑇𝑒𝑚𝑝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𝑠𝑢𝑝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054E6A60-B8B8-2C18-DC35-C9356EDB6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947" y="1244712"/>
                <a:ext cx="7933684" cy="7808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048DB5BE-D29D-28EF-6EC6-0FCF511F9A05}"/>
                  </a:ext>
                </a:extLst>
              </p:cNvPr>
              <p:cNvSpPr txBox="1"/>
              <p:nvPr/>
            </p:nvSpPr>
            <p:spPr>
              <a:xfrm>
                <a:off x="2780239" y="742334"/>
                <a:ext cx="60944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𝐷𝑖𝑛𝑜𝑓𝑙𝑎𝑔𝑒𝑙𝑎𝑑𝑜𝑠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𝐷𝑖𝑎𝑡𝑜𝑚𝑒𝑎𝑠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𝐴𝑙𝑔𝑎𝑠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𝑐𝑎𝑓𝑒𝑠</m:t>
                      </m:r>
                    </m:oMath>
                  </m:oMathPara>
                </a14:m>
                <a:endParaRPr lang="es-CO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048DB5BE-D29D-28EF-6EC6-0FCF511F9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239" y="742334"/>
                <a:ext cx="6094428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84DABE1D-83D1-4F8B-2630-4CCBF61FB584}"/>
                  </a:ext>
                </a:extLst>
              </p:cNvPr>
              <p:cNvSpPr txBox="1"/>
              <p:nvPr/>
            </p:nvSpPr>
            <p:spPr>
              <a:xfrm>
                <a:off x="2416947" y="2224448"/>
                <a:ext cx="60944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2=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𝐴𝑙𝑔𝑎𝑠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𝑣𝑒𝑟𝑑𝑒𝑠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𝐸𝑢𝑔𝑙𝑜𝑛𝑜𝑓𝑖𝑡𝑎</m:t>
                      </m:r>
                    </m:oMath>
                  </m:oMathPara>
                </a14:m>
                <a:endParaRPr lang="es-CO" dirty="0">
                  <a:solidFill>
                    <a:srgbClr val="009900"/>
                  </a:solidFill>
                </a:endParaRPr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84DABE1D-83D1-4F8B-2630-4CCBF61FB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947" y="2224448"/>
                <a:ext cx="6094428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C93F5F4E-2FE1-00FD-B962-AA87F38AF42D}"/>
                  </a:ext>
                </a:extLst>
              </p:cNvPr>
              <p:cNvSpPr txBox="1"/>
              <p:nvPr/>
            </p:nvSpPr>
            <p:spPr>
              <a:xfrm>
                <a:off x="2840162" y="6119322"/>
                <a:ext cx="7339750" cy="5875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CO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𝐶h𝑙</m:t>
                                </m:r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num>
                              <m:den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𝐶h𝑙</m:t>
                                </m:r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CO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CO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𝐶h𝑙</m:t>
                                </m:r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num>
                              <m:den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𝐶h𝑙</m:t>
                                </m:r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s-CO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s-CO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s-C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CO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𝐵𝑚</m:t>
                            </m:r>
                          </m:num>
                          <m:den>
                            <m:r>
                              <a:rPr lang="es-CO" b="0" i="1" smtClean="0">
                                <a:latin typeface="Cambria Math" panose="02040503050406030204" pitchFamily="18" charset="0"/>
                              </a:rPr>
                              <m:t>𝐵𝑛</m:t>
                            </m:r>
                          </m:den>
                        </m:f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𝐵𝑛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C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s-CO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s-CO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CO" b="0" i="1" smtClean="0">
                        <a:latin typeface="Cambria Math" panose="02040503050406030204" pitchFamily="18" charset="0"/>
                      </a:rPr>
                      <m:t>𝐶𝑜𝑏𝑒𝑟𝑡𝑢𝑟𝑎</m:t>
                    </m:r>
                  </m:oMath>
                </a14:m>
                <a:r>
                  <a:rPr lang="es-CO" dirty="0"/>
                  <a:t> </a:t>
                </a: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C93F5F4E-2FE1-00FD-B962-AA87F38AF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162" y="6119322"/>
                <a:ext cx="7339750" cy="587533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03772F41-DAFE-479E-A572-B3A909D91C46}"/>
                  </a:ext>
                </a:extLst>
              </p:cNvPr>
              <p:cNvSpPr txBox="1"/>
              <p:nvPr/>
            </p:nvSpPr>
            <p:spPr>
              <a:xfrm>
                <a:off x="2180240" y="4522567"/>
                <a:ext cx="7933684" cy="780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CO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𝐶h𝑙</m:t>
                                  </m:r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𝐶h𝑙</m:t>
                                  </m:r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s-CO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s-CO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CO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𝐶h𝑙</m:t>
                                  </m:r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lang="es-CO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num>
                                <m:den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𝐶h𝑙</m:t>
                                  </m:r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lang="es-CO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𝐵𝑚</m:t>
                              </m:r>
                            </m:num>
                            <m:den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𝐵𝑛</m:t>
                              </m:r>
                            </m:den>
                          </m:f>
                        </m:e>
                      </m:d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𝐵𝑛</m:t>
                          </m:r>
                        </m:e>
                      </m:d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𝐶𝑜𝑏𝑒𝑟𝑡𝑢𝑟𝑎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03772F41-DAFE-479E-A572-B3A909D91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240" y="4522567"/>
                <a:ext cx="7933684" cy="7808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511F1A7D-25F0-F35D-E786-32AD6AEE6680}"/>
                  </a:ext>
                </a:extLst>
              </p:cNvPr>
              <p:cNvSpPr txBox="1"/>
              <p:nvPr/>
            </p:nvSpPr>
            <p:spPr>
              <a:xfrm>
                <a:off x="2543532" y="4020189"/>
                <a:ext cx="60944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𝐷𝑖𝑛𝑜𝑓𝑙𝑎𝑔𝑒𝑙𝑎𝑑𝑜𝑠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𝐷𝑖𝑎𝑡𝑜𝑚𝑒𝑎𝑠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𝐴𝑙𝑔𝑎𝑠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𝑐𝑎𝑓𝑒𝑠</m:t>
                      </m:r>
                    </m:oMath>
                  </m:oMathPara>
                </a14:m>
                <a:endParaRPr lang="es-CO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511F1A7D-25F0-F35D-E786-32AD6AEE6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532" y="4020189"/>
                <a:ext cx="6094428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3975C12D-E44F-44EA-B8CA-B30B2F1454A3}"/>
                  </a:ext>
                </a:extLst>
              </p:cNvPr>
              <p:cNvSpPr txBox="1"/>
              <p:nvPr/>
            </p:nvSpPr>
            <p:spPr>
              <a:xfrm>
                <a:off x="2180240" y="5502303"/>
                <a:ext cx="60944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2=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𝐴𝑙𝑔𝑎𝑠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𝑣𝑒𝑟𝑑𝑒𝑠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𝐸𝑢𝑔𝑙𝑜𝑛𝑜𝑓𝑖𝑡𝑎</m:t>
                      </m:r>
                    </m:oMath>
                  </m:oMathPara>
                </a14:m>
                <a:endParaRPr lang="es-CO" dirty="0">
                  <a:solidFill>
                    <a:srgbClr val="009900"/>
                  </a:solidFill>
                </a:endParaRPr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3975C12D-E44F-44EA-B8CA-B30B2F145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240" y="5502303"/>
                <a:ext cx="6094428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uadroTexto 17">
            <a:extLst>
              <a:ext uri="{FF2B5EF4-FFF2-40B4-BE49-F238E27FC236}">
                <a16:creationId xmlns:a16="http://schemas.microsoft.com/office/drawing/2014/main" id="{3CEEA27D-D834-0280-197D-8E998F7811BA}"/>
              </a:ext>
            </a:extLst>
          </p:cNvPr>
          <p:cNvSpPr txBox="1"/>
          <p:nvPr/>
        </p:nvSpPr>
        <p:spPr>
          <a:xfrm>
            <a:off x="1344268" y="3416103"/>
            <a:ext cx="10310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Modelos basados en reflectancia con influencia de </a:t>
            </a:r>
            <a:r>
              <a:rPr lang="es-CO" sz="3200" b="1" dirty="0" err="1">
                <a:solidFill>
                  <a:srgbClr val="009900"/>
                </a:solidFill>
                <a:latin typeface="Franklin Gothic Book" panose="020B0503020102020204" pitchFamily="34" charset="0"/>
              </a:rPr>
              <a:t>cobert</a:t>
            </a:r>
            <a:r>
              <a:rPr lang="es-CO" sz="32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1492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9872B240-4FCB-30E6-E86E-A7DA1E595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532" y="2429799"/>
            <a:ext cx="10379339" cy="147078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F13D465-31C7-4458-BC2E-AFDC972F9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19"/>
            <a:ext cx="1879125" cy="988367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A7BC6AF-F839-4BFA-B8FB-2557A886881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1879125" y="6298163"/>
            <a:ext cx="8767898" cy="340"/>
          </a:xfrm>
          <a:prstGeom prst="line">
            <a:avLst/>
          </a:prstGeom>
          <a:ln w="19050">
            <a:solidFill>
              <a:srgbClr val="A2BE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E346D9E-0CE7-4393-A6D2-DCEC21A61E34}"/>
              </a:ext>
            </a:extLst>
          </p:cNvPr>
          <p:cNvSpPr txBox="1"/>
          <p:nvPr/>
        </p:nvSpPr>
        <p:spPr>
          <a:xfrm>
            <a:off x="10647023" y="6067330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b="1" i="1" dirty="0">
                <a:latin typeface="Franklin Gothic Book" panose="020B0503020102020204" pitchFamily="34" charset="0"/>
              </a:rPr>
              <a:t>Facultad de minas</a:t>
            </a:r>
          </a:p>
          <a:p>
            <a:r>
              <a:rPr lang="es-CO" sz="1200" b="1" i="1" dirty="0">
                <a:latin typeface="Franklin Gothic Book" panose="020B0503020102020204" pitchFamily="34" charset="0"/>
              </a:rPr>
              <a:t>Sede Medellín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36D5A99-A7B2-4BFC-9A01-14A260775CFE}"/>
              </a:ext>
            </a:extLst>
          </p:cNvPr>
          <p:cNvSpPr txBox="1"/>
          <p:nvPr/>
        </p:nvSpPr>
        <p:spPr>
          <a:xfrm>
            <a:off x="3692483" y="102920"/>
            <a:ext cx="61834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FUENTES DE INFORMACIÓN</a:t>
            </a:r>
          </a:p>
        </p:txBody>
      </p:sp>
      <p:sp>
        <p:nvSpPr>
          <p:cNvPr id="51" name="Rectangle 3">
            <a:extLst>
              <a:ext uri="{FF2B5EF4-FFF2-40B4-BE49-F238E27FC236}">
                <a16:creationId xmlns:a16="http://schemas.microsoft.com/office/drawing/2014/main" id="{6E30B57E-9B76-447E-AAE1-F3245361C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20949144-C53E-1330-3F77-5EDE426A9CAF}"/>
              </a:ext>
            </a:extLst>
          </p:cNvPr>
          <p:cNvSpPr/>
          <p:nvPr/>
        </p:nvSpPr>
        <p:spPr>
          <a:xfrm>
            <a:off x="2711680" y="951288"/>
            <a:ext cx="2600325" cy="9110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b="1" dirty="0">
                <a:solidFill>
                  <a:schemeClr val="tx1"/>
                </a:solidFill>
                <a:latin typeface="arial" panose="020B0604020202020204" pitchFamily="34" charset="0"/>
              </a:rPr>
              <a:t>Bandas espectrales de </a:t>
            </a:r>
          </a:p>
          <a:p>
            <a:pPr algn="ctr"/>
            <a:r>
              <a:rPr lang="es-CO" sz="1600" b="1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Sentinel</a:t>
            </a:r>
            <a:r>
              <a:rPr lang="es-CO" sz="1600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2. </a:t>
            </a:r>
          </a:p>
          <a:p>
            <a:pPr algn="ctr"/>
            <a:r>
              <a:rPr lang="es-CO" sz="1600" b="1" dirty="0">
                <a:solidFill>
                  <a:schemeClr val="tx1"/>
                </a:solidFill>
                <a:latin typeface="arial" panose="020B0604020202020204" pitchFamily="34" charset="0"/>
              </a:rPr>
              <a:t>Radios de bandas</a:t>
            </a:r>
            <a:endParaRPr lang="es-CO" sz="1800" b="1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10A4B8C-D4A0-985C-6829-3777E4921B72}"/>
              </a:ext>
            </a:extLst>
          </p:cNvPr>
          <p:cNvSpPr/>
          <p:nvPr/>
        </p:nvSpPr>
        <p:spPr>
          <a:xfrm>
            <a:off x="1879125" y="2205872"/>
            <a:ext cx="4512247" cy="18096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CB30E59-F384-B0DC-5585-1BAE92E02931}"/>
              </a:ext>
            </a:extLst>
          </p:cNvPr>
          <p:cNvSpPr txBox="1"/>
          <p:nvPr/>
        </p:nvSpPr>
        <p:spPr>
          <a:xfrm>
            <a:off x="3265426" y="4086117"/>
            <a:ext cx="1739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Valores digitales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FA75FE73-B02F-C7FB-596E-B62DBC108A20}"/>
              </a:ext>
            </a:extLst>
          </p:cNvPr>
          <p:cNvSpPr/>
          <p:nvPr/>
        </p:nvSpPr>
        <p:spPr>
          <a:xfrm>
            <a:off x="8373911" y="2174495"/>
            <a:ext cx="647542" cy="18096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06E725D-8AAF-8292-0FEB-35031D2D77E4}"/>
              </a:ext>
            </a:extLst>
          </p:cNvPr>
          <p:cNvSpPr txBox="1"/>
          <p:nvPr/>
        </p:nvSpPr>
        <p:spPr>
          <a:xfrm>
            <a:off x="5469350" y="1067184"/>
            <a:ext cx="51776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S2B_MSIL2A_</a:t>
            </a:r>
            <a:r>
              <a:rPr lang="es-CO" b="1" dirty="0"/>
              <a:t>20211207</a:t>
            </a:r>
            <a:r>
              <a:rPr lang="es-CO" dirty="0"/>
              <a:t>T153619_N0301_R068_T18PVR_20211207T194623.SAFE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699CD237-247F-08A4-87FC-BCE47B877488}"/>
              </a:ext>
            </a:extLst>
          </p:cNvPr>
          <p:cNvSpPr/>
          <p:nvPr/>
        </p:nvSpPr>
        <p:spPr>
          <a:xfrm>
            <a:off x="6081983" y="4312746"/>
            <a:ext cx="2600325" cy="1234789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chemeClr val="tx1"/>
                </a:solidFill>
                <a:latin typeface="NexusSerif"/>
              </a:rPr>
              <a:t>S</a:t>
            </a:r>
            <a:r>
              <a:rPr lang="es-CO" b="1" i="0" dirty="0">
                <a:solidFill>
                  <a:schemeClr val="tx1"/>
                </a:solidFill>
                <a:effectLst/>
                <a:latin typeface="NexusSerif"/>
              </a:rPr>
              <a:t>ea </a:t>
            </a:r>
            <a:r>
              <a:rPr lang="es-CO" b="1" i="0" dirty="0" err="1">
                <a:solidFill>
                  <a:schemeClr val="tx1"/>
                </a:solidFill>
                <a:effectLst/>
                <a:latin typeface="NexusSerif"/>
              </a:rPr>
              <a:t>surface</a:t>
            </a:r>
            <a:r>
              <a:rPr lang="es-CO" b="1" i="0" dirty="0">
                <a:solidFill>
                  <a:schemeClr val="tx1"/>
                </a:solidFill>
                <a:effectLst/>
                <a:latin typeface="NexusSerif"/>
              </a:rPr>
              <a:t> temperatura</a:t>
            </a:r>
          </a:p>
          <a:p>
            <a:pPr algn="ctr"/>
            <a:r>
              <a:rPr lang="es-CO" b="0" i="0" dirty="0">
                <a:solidFill>
                  <a:schemeClr val="tx1"/>
                </a:solidFill>
                <a:effectLst/>
                <a:latin typeface="NexusSerif"/>
              </a:rPr>
              <a:t>     Landsat 8 OLI/TIRS</a:t>
            </a:r>
          </a:p>
          <a:p>
            <a:pPr algn="ctr"/>
            <a:r>
              <a:rPr lang="es-CO" sz="1200" b="0" i="0" dirty="0" err="1">
                <a:solidFill>
                  <a:schemeClr val="tx1"/>
                </a:solidFill>
                <a:effectLst/>
                <a:latin typeface="NexusSerif"/>
              </a:rPr>
              <a:t>Thermal</a:t>
            </a:r>
            <a:r>
              <a:rPr lang="es-CO" sz="1200" b="0" i="0" dirty="0">
                <a:solidFill>
                  <a:schemeClr val="tx1"/>
                </a:solidFill>
                <a:effectLst/>
                <a:latin typeface="NexusSerif"/>
              </a:rPr>
              <a:t> </a:t>
            </a:r>
            <a:r>
              <a:rPr lang="es-CO" sz="1200" b="0" i="0" dirty="0" err="1">
                <a:solidFill>
                  <a:schemeClr val="tx1"/>
                </a:solidFill>
                <a:effectLst/>
                <a:latin typeface="NexusSerif"/>
              </a:rPr>
              <a:t>Infrared</a:t>
            </a:r>
            <a:r>
              <a:rPr lang="es-CO" sz="1200" b="0" i="0" dirty="0">
                <a:solidFill>
                  <a:schemeClr val="tx1"/>
                </a:solidFill>
                <a:effectLst/>
                <a:latin typeface="NexusSerif"/>
              </a:rPr>
              <a:t> Sensor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DF29A5-96B4-65FB-5ADA-4D7517B90568}"/>
              </a:ext>
            </a:extLst>
          </p:cNvPr>
          <p:cNvSpPr/>
          <p:nvPr/>
        </p:nvSpPr>
        <p:spPr>
          <a:xfrm>
            <a:off x="6507816" y="2217969"/>
            <a:ext cx="1687398" cy="1809607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9FB1BD75-567F-81B8-9F8B-253060C13A26}"/>
              </a:ext>
            </a:extLst>
          </p:cNvPr>
          <p:cNvSpPr/>
          <p:nvPr/>
        </p:nvSpPr>
        <p:spPr>
          <a:xfrm>
            <a:off x="9137897" y="2192358"/>
            <a:ext cx="2359609" cy="1822441"/>
          </a:xfrm>
          <a:prstGeom prst="rect">
            <a:avLst/>
          </a:prstGeom>
          <a:noFill/>
          <a:ln w="38100">
            <a:solidFill>
              <a:srgbClr val="00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40075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13D465-31C7-4458-BC2E-AFDC972F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19"/>
            <a:ext cx="1879125" cy="988367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A7BC6AF-F839-4BFA-B8FB-2557A886881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1879125" y="6298163"/>
            <a:ext cx="8767898" cy="340"/>
          </a:xfrm>
          <a:prstGeom prst="line">
            <a:avLst/>
          </a:prstGeom>
          <a:ln w="19050">
            <a:solidFill>
              <a:srgbClr val="A2BE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E346D9E-0CE7-4393-A6D2-DCEC21A61E34}"/>
              </a:ext>
            </a:extLst>
          </p:cNvPr>
          <p:cNvSpPr txBox="1"/>
          <p:nvPr/>
        </p:nvSpPr>
        <p:spPr>
          <a:xfrm>
            <a:off x="10647023" y="6067330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b="1" i="1" dirty="0">
                <a:latin typeface="Franklin Gothic Book" panose="020B0503020102020204" pitchFamily="34" charset="0"/>
              </a:rPr>
              <a:t>Facultad de minas</a:t>
            </a:r>
          </a:p>
          <a:p>
            <a:r>
              <a:rPr lang="es-CO" sz="1200" b="1" i="1" dirty="0">
                <a:latin typeface="Franklin Gothic Book" panose="020B0503020102020204" pitchFamily="34" charset="0"/>
              </a:rPr>
              <a:t>Sede Medellín</a:t>
            </a:r>
          </a:p>
        </p:txBody>
      </p:sp>
      <p:sp>
        <p:nvSpPr>
          <p:cNvPr id="51" name="Rectangle 3">
            <a:extLst>
              <a:ext uri="{FF2B5EF4-FFF2-40B4-BE49-F238E27FC236}">
                <a16:creationId xmlns:a16="http://schemas.microsoft.com/office/drawing/2014/main" id="{6E30B57E-9B76-447E-AAE1-F3245361C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7C9B4DB-D012-EEC4-8A77-AE179F4622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8657" b="1048"/>
          <a:stretch/>
        </p:blipFill>
        <p:spPr>
          <a:xfrm>
            <a:off x="237768" y="1088281"/>
            <a:ext cx="6546427" cy="4932406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2E6FCA05-BFE7-C6F6-831D-B576AD7D0CCC}"/>
              </a:ext>
            </a:extLst>
          </p:cNvPr>
          <p:cNvSpPr/>
          <p:nvPr/>
        </p:nvSpPr>
        <p:spPr>
          <a:xfrm>
            <a:off x="1963160" y="401582"/>
            <a:ext cx="2944814" cy="64132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NexusSerif"/>
              </a:rPr>
              <a:t>Coberturas de </a:t>
            </a:r>
            <a:r>
              <a:rPr lang="es-CO" b="1" noProof="1">
                <a:solidFill>
                  <a:schemeClr val="tx1"/>
                </a:solidFill>
                <a:latin typeface="NexusSerif"/>
              </a:rPr>
              <a:t>vegetación</a:t>
            </a:r>
            <a:r>
              <a:rPr lang="en-US" b="1" dirty="0">
                <a:solidFill>
                  <a:schemeClr val="tx1"/>
                </a:solidFill>
                <a:latin typeface="NexusSerif"/>
              </a:rPr>
              <a:t> </a:t>
            </a:r>
            <a:r>
              <a:rPr lang="es-CO" b="1" dirty="0">
                <a:solidFill>
                  <a:schemeClr val="tx1"/>
                </a:solidFill>
                <a:latin typeface="NexusSerif"/>
              </a:rPr>
              <a:t>acuática</a:t>
            </a:r>
            <a:endParaRPr lang="es-CO" b="1" i="0" dirty="0">
              <a:solidFill>
                <a:schemeClr val="tx1"/>
              </a:solidFill>
              <a:effectLst/>
              <a:latin typeface="NexusSerif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245EE00-8258-3B36-E0F0-81BBC8BF68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340" y="617235"/>
            <a:ext cx="4545522" cy="54034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332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13D465-31C7-4458-BC2E-AFDC972F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19"/>
            <a:ext cx="1879125" cy="988367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A7BC6AF-F839-4BFA-B8FB-2557A886881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1879125" y="6298163"/>
            <a:ext cx="8767898" cy="340"/>
          </a:xfrm>
          <a:prstGeom prst="line">
            <a:avLst/>
          </a:prstGeom>
          <a:ln w="19050">
            <a:solidFill>
              <a:srgbClr val="A2BE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E346D9E-0CE7-4393-A6D2-DCEC21A61E34}"/>
              </a:ext>
            </a:extLst>
          </p:cNvPr>
          <p:cNvSpPr txBox="1"/>
          <p:nvPr/>
        </p:nvSpPr>
        <p:spPr>
          <a:xfrm>
            <a:off x="10647023" y="6067330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b="1" i="1" dirty="0">
                <a:latin typeface="Franklin Gothic Book" panose="020B0503020102020204" pitchFamily="34" charset="0"/>
              </a:rPr>
              <a:t>Facultad de minas</a:t>
            </a:r>
          </a:p>
          <a:p>
            <a:r>
              <a:rPr lang="es-CO" sz="1200" b="1" i="1" dirty="0">
                <a:latin typeface="Franklin Gothic Book" panose="020B0503020102020204" pitchFamily="34" charset="0"/>
              </a:rPr>
              <a:t>Sede Medellín</a:t>
            </a:r>
          </a:p>
        </p:txBody>
      </p:sp>
      <p:sp>
        <p:nvSpPr>
          <p:cNvPr id="51" name="Rectangle 3">
            <a:extLst>
              <a:ext uri="{FF2B5EF4-FFF2-40B4-BE49-F238E27FC236}">
                <a16:creationId xmlns:a16="http://schemas.microsoft.com/office/drawing/2014/main" id="{6E30B57E-9B76-447E-AAE1-F3245361C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36D5A99-A7B2-4BFC-9A01-14A260775CFE}"/>
              </a:ext>
            </a:extLst>
          </p:cNvPr>
          <p:cNvSpPr txBox="1"/>
          <p:nvPr/>
        </p:nvSpPr>
        <p:spPr>
          <a:xfrm>
            <a:off x="2802359" y="2768147"/>
            <a:ext cx="61110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6000" b="1" dirty="0">
                <a:solidFill>
                  <a:schemeClr val="bg1"/>
                </a:solidFill>
                <a:latin typeface="Franklin Gothic Book" panose="020B0503020102020204" pitchFamily="34" charset="0"/>
              </a:rPr>
              <a:t>MUCHAS GRACIAS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3792F98-8FE7-DAEC-2B63-2D41AA62453C}"/>
              </a:ext>
            </a:extLst>
          </p:cNvPr>
          <p:cNvSpPr txBox="1"/>
          <p:nvPr/>
        </p:nvSpPr>
        <p:spPr>
          <a:xfrm>
            <a:off x="820132" y="827435"/>
            <a:ext cx="1038833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Li, S., </a:t>
            </a:r>
            <a:r>
              <a:rPr lang="es-CO" dirty="0" err="1"/>
              <a:t>Song</a:t>
            </a:r>
            <a:r>
              <a:rPr lang="es-CO" dirty="0"/>
              <a:t>, K., Wang, S., Liu, G., </a:t>
            </a:r>
            <a:r>
              <a:rPr lang="es-CO" dirty="0" err="1"/>
              <a:t>Wen</a:t>
            </a:r>
            <a:r>
              <a:rPr lang="es-CO" dirty="0"/>
              <a:t>, Z., Shang, Y., </a:t>
            </a:r>
            <a:r>
              <a:rPr lang="es-CO" dirty="0" err="1"/>
              <a:t>Lyu</a:t>
            </a:r>
            <a:r>
              <a:rPr lang="es-CO" dirty="0"/>
              <a:t>, L., Chen, F., </a:t>
            </a:r>
            <a:r>
              <a:rPr lang="es-CO" dirty="0" err="1"/>
              <a:t>Xu</a:t>
            </a:r>
            <a:r>
              <a:rPr lang="es-CO" dirty="0"/>
              <a:t>, S., Tao, H., Du, Y., </a:t>
            </a:r>
            <a:r>
              <a:rPr lang="es-CO" dirty="0" err="1"/>
              <a:t>Fang</a:t>
            </a:r>
            <a:r>
              <a:rPr lang="es-CO" dirty="0"/>
              <a:t>, C., &amp; Mu, G. (2021). </a:t>
            </a:r>
            <a:r>
              <a:rPr lang="es-CO" dirty="0" err="1"/>
              <a:t>Quantification</a:t>
            </a:r>
            <a:r>
              <a:rPr lang="es-CO" dirty="0"/>
              <a:t> </a:t>
            </a:r>
            <a:r>
              <a:rPr lang="es-CO" dirty="0" err="1"/>
              <a:t>of</a:t>
            </a:r>
            <a:r>
              <a:rPr lang="es-CO" dirty="0"/>
              <a:t> </a:t>
            </a:r>
            <a:r>
              <a:rPr lang="es-CO" dirty="0" err="1"/>
              <a:t>chlorophyll</a:t>
            </a:r>
            <a:r>
              <a:rPr lang="es-CO" dirty="0"/>
              <a:t>-a in </a:t>
            </a:r>
            <a:r>
              <a:rPr lang="es-CO" dirty="0" err="1"/>
              <a:t>typical</a:t>
            </a:r>
            <a:r>
              <a:rPr lang="es-CO" dirty="0"/>
              <a:t> </a:t>
            </a:r>
            <a:r>
              <a:rPr lang="es-CO" dirty="0" err="1"/>
              <a:t>lakes</a:t>
            </a:r>
            <a:r>
              <a:rPr lang="es-CO" dirty="0"/>
              <a:t> </a:t>
            </a:r>
            <a:r>
              <a:rPr lang="es-CO" dirty="0" err="1"/>
              <a:t>across</a:t>
            </a:r>
            <a:r>
              <a:rPr lang="es-CO" dirty="0"/>
              <a:t> China </a:t>
            </a:r>
            <a:r>
              <a:rPr lang="es-CO" dirty="0" err="1"/>
              <a:t>using</a:t>
            </a:r>
            <a:r>
              <a:rPr lang="es-CO" dirty="0"/>
              <a:t> Sentinel-2 MSI </a:t>
            </a:r>
            <a:r>
              <a:rPr lang="es-CO" dirty="0" err="1"/>
              <a:t>imagery</a:t>
            </a:r>
            <a:r>
              <a:rPr lang="es-CO" dirty="0"/>
              <a:t> </a:t>
            </a:r>
            <a:r>
              <a:rPr lang="es-CO" dirty="0" err="1"/>
              <a:t>with</a:t>
            </a:r>
            <a:r>
              <a:rPr lang="es-CO" dirty="0"/>
              <a:t> machine </a:t>
            </a:r>
            <a:r>
              <a:rPr lang="es-CO" dirty="0" err="1"/>
              <a:t>learning</a:t>
            </a:r>
            <a:r>
              <a:rPr lang="es-CO" dirty="0"/>
              <a:t> </a:t>
            </a:r>
            <a:r>
              <a:rPr lang="es-CO" dirty="0" err="1"/>
              <a:t>algorithm</a:t>
            </a:r>
            <a:r>
              <a:rPr lang="es-CO" dirty="0"/>
              <a:t>. </a:t>
            </a:r>
            <a:r>
              <a:rPr lang="es-CO" i="1" dirty="0" err="1"/>
              <a:t>Science</a:t>
            </a:r>
            <a:r>
              <a:rPr lang="es-CO" i="1" dirty="0"/>
              <a:t> </a:t>
            </a:r>
            <a:r>
              <a:rPr lang="es-CO" i="1" dirty="0" err="1"/>
              <a:t>of</a:t>
            </a:r>
            <a:r>
              <a:rPr lang="es-CO" i="1" dirty="0"/>
              <a:t> </a:t>
            </a:r>
            <a:r>
              <a:rPr lang="es-CO" i="1" dirty="0" err="1"/>
              <a:t>the</a:t>
            </a:r>
            <a:r>
              <a:rPr lang="es-CO" i="1" dirty="0"/>
              <a:t> Total </a:t>
            </a:r>
            <a:r>
              <a:rPr lang="es-CO" i="1" dirty="0" err="1"/>
              <a:t>Environment</a:t>
            </a:r>
            <a:r>
              <a:rPr lang="es-CO" dirty="0"/>
              <a:t>, </a:t>
            </a:r>
            <a:r>
              <a:rPr lang="es-CO" i="1" dirty="0"/>
              <a:t>778</a:t>
            </a:r>
            <a:r>
              <a:rPr lang="es-CO" dirty="0"/>
              <a:t>, 146271. </a:t>
            </a:r>
            <a:r>
              <a:rPr lang="es-CO" dirty="0">
                <a:hlinkClick r:id="rId3"/>
              </a:rPr>
              <a:t>https://doi.org/10.1016/j.scitotenv.2021.146271</a:t>
            </a: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GOVINDJEE, &amp; SATOH, K. (1986). Fluorescence Properties of Chlorophyll b- and Chlorophyll c-Containing Algae. </a:t>
            </a:r>
            <a:r>
              <a:rPr lang="en-US" i="1" dirty="0"/>
              <a:t>Light Emission by Plants and Bacteria</a:t>
            </a:r>
            <a:r>
              <a:rPr lang="en-US" dirty="0"/>
              <a:t>, 497–537. </a:t>
            </a:r>
            <a:r>
              <a:rPr lang="en-US" dirty="0">
                <a:hlinkClick r:id="rId4"/>
              </a:rPr>
              <a:t>https://doi.org/10.1016/B978-0-12-294310-2.50023-8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err="1"/>
              <a:t>Shaik</a:t>
            </a:r>
            <a:r>
              <a:rPr lang="es-CO" dirty="0"/>
              <a:t>, I., Mohammad, S., </a:t>
            </a:r>
            <a:r>
              <a:rPr lang="es-CO" dirty="0" err="1"/>
              <a:t>Nagamani</a:t>
            </a:r>
            <a:r>
              <a:rPr lang="es-CO" dirty="0"/>
              <a:t>, P. v., Begum, S. K., </a:t>
            </a:r>
            <a:r>
              <a:rPr lang="es-CO" dirty="0" err="1"/>
              <a:t>Kayet</a:t>
            </a:r>
            <a:r>
              <a:rPr lang="es-CO" dirty="0"/>
              <a:t>, N., &amp; </a:t>
            </a:r>
            <a:r>
              <a:rPr lang="es-CO" dirty="0" err="1"/>
              <a:t>Varaprasad</a:t>
            </a:r>
            <a:r>
              <a:rPr lang="es-CO" dirty="0"/>
              <a:t>, D. (2021). </a:t>
            </a:r>
            <a:r>
              <a:rPr lang="es-CO" dirty="0" err="1"/>
              <a:t>Assessment</a:t>
            </a:r>
            <a:r>
              <a:rPr lang="es-CO" dirty="0"/>
              <a:t> </a:t>
            </a:r>
            <a:r>
              <a:rPr lang="es-CO" dirty="0" err="1"/>
              <a:t>of</a:t>
            </a:r>
            <a:r>
              <a:rPr lang="es-CO" dirty="0"/>
              <a:t> </a:t>
            </a:r>
            <a:r>
              <a:rPr lang="es-CO" dirty="0" err="1"/>
              <a:t>chlorophyll</a:t>
            </a:r>
            <a:r>
              <a:rPr lang="es-CO" dirty="0"/>
              <a:t>-a </a:t>
            </a:r>
            <a:r>
              <a:rPr lang="es-CO" dirty="0" err="1"/>
              <a:t>retrieval</a:t>
            </a:r>
            <a:r>
              <a:rPr lang="es-CO" dirty="0"/>
              <a:t> </a:t>
            </a:r>
            <a:r>
              <a:rPr lang="es-CO" dirty="0" err="1"/>
              <a:t>algorithms</a:t>
            </a:r>
            <a:r>
              <a:rPr lang="es-CO" dirty="0"/>
              <a:t> </a:t>
            </a:r>
            <a:r>
              <a:rPr lang="es-CO" dirty="0" err="1"/>
              <a:t>over</a:t>
            </a:r>
            <a:r>
              <a:rPr lang="es-CO" dirty="0"/>
              <a:t> Kakinada and </a:t>
            </a:r>
            <a:r>
              <a:rPr lang="es-CO" dirty="0" err="1"/>
              <a:t>Yanam</a:t>
            </a:r>
            <a:r>
              <a:rPr lang="es-CO" dirty="0"/>
              <a:t> </a:t>
            </a:r>
            <a:r>
              <a:rPr lang="es-CO" dirty="0" err="1"/>
              <a:t>turbid</a:t>
            </a:r>
            <a:r>
              <a:rPr lang="es-CO" dirty="0"/>
              <a:t> </a:t>
            </a:r>
            <a:r>
              <a:rPr lang="es-CO" dirty="0" err="1"/>
              <a:t>coastal</a:t>
            </a:r>
            <a:r>
              <a:rPr lang="es-CO" dirty="0"/>
              <a:t> </a:t>
            </a:r>
            <a:r>
              <a:rPr lang="es-CO" dirty="0" err="1"/>
              <a:t>waters</a:t>
            </a:r>
            <a:r>
              <a:rPr lang="es-CO" dirty="0"/>
              <a:t> </a:t>
            </a:r>
            <a:r>
              <a:rPr lang="es-CO" dirty="0" err="1"/>
              <a:t>along</a:t>
            </a:r>
            <a:r>
              <a:rPr lang="es-CO" dirty="0"/>
              <a:t> </a:t>
            </a:r>
            <a:r>
              <a:rPr lang="es-CO" dirty="0" err="1"/>
              <a:t>east</a:t>
            </a:r>
            <a:r>
              <a:rPr lang="es-CO" dirty="0"/>
              <a:t> </a:t>
            </a:r>
            <a:r>
              <a:rPr lang="es-CO" dirty="0" err="1"/>
              <a:t>coast</a:t>
            </a:r>
            <a:r>
              <a:rPr lang="es-CO" dirty="0"/>
              <a:t> </a:t>
            </a:r>
            <a:r>
              <a:rPr lang="es-CO" dirty="0" err="1"/>
              <a:t>of</a:t>
            </a:r>
            <a:r>
              <a:rPr lang="es-CO" dirty="0"/>
              <a:t> India </a:t>
            </a:r>
            <a:r>
              <a:rPr lang="es-CO" dirty="0" err="1"/>
              <a:t>using</a:t>
            </a:r>
            <a:r>
              <a:rPr lang="es-CO" dirty="0"/>
              <a:t> Sentinel-3A OLCI and Sentinel-2A MSI </a:t>
            </a:r>
            <a:r>
              <a:rPr lang="es-CO" dirty="0" err="1"/>
              <a:t>sensors</a:t>
            </a:r>
            <a:r>
              <a:rPr lang="es-CO" dirty="0"/>
              <a:t>. </a:t>
            </a:r>
            <a:r>
              <a:rPr lang="es-CO" i="1" dirty="0"/>
              <a:t>Remote </a:t>
            </a:r>
            <a:r>
              <a:rPr lang="es-CO" i="1" dirty="0" err="1"/>
              <a:t>Sensing</a:t>
            </a:r>
            <a:r>
              <a:rPr lang="es-CO" i="1" dirty="0"/>
              <a:t> </a:t>
            </a:r>
            <a:r>
              <a:rPr lang="es-CO" i="1" dirty="0" err="1"/>
              <a:t>Applications</a:t>
            </a:r>
            <a:r>
              <a:rPr lang="es-CO" i="1" dirty="0"/>
              <a:t>: </a:t>
            </a:r>
            <a:r>
              <a:rPr lang="es-CO" i="1" dirty="0" err="1"/>
              <a:t>Society</a:t>
            </a:r>
            <a:r>
              <a:rPr lang="es-CO" i="1" dirty="0"/>
              <a:t> and </a:t>
            </a:r>
            <a:r>
              <a:rPr lang="es-CO" i="1" dirty="0" err="1"/>
              <a:t>Environment</a:t>
            </a:r>
            <a:r>
              <a:rPr lang="es-CO" dirty="0"/>
              <a:t>, </a:t>
            </a:r>
            <a:r>
              <a:rPr lang="es-CO" i="1" dirty="0"/>
              <a:t>24</a:t>
            </a:r>
            <a:r>
              <a:rPr lang="es-CO" dirty="0"/>
              <a:t>, 100644. </a:t>
            </a:r>
            <a:r>
              <a:rPr lang="es-CO" dirty="0">
                <a:hlinkClick r:id="rId5"/>
              </a:rPr>
              <a:t>https://doi.org/10.1016/J.RSASE.2021.100644</a:t>
            </a: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err="1"/>
              <a:t>Xu</a:t>
            </a:r>
            <a:r>
              <a:rPr lang="es-CO" dirty="0"/>
              <a:t>, M., Liu, H., Beck, R., </a:t>
            </a:r>
            <a:r>
              <a:rPr lang="es-CO" dirty="0" err="1"/>
              <a:t>Lekki</a:t>
            </a:r>
            <a:r>
              <a:rPr lang="es-CO" dirty="0"/>
              <a:t>, J., Yang, B., Shu, S., Kang, E. L., Anderson, R., Johansen, R., Emery, E., </a:t>
            </a:r>
            <a:r>
              <a:rPr lang="es-CO" dirty="0" err="1"/>
              <a:t>Reif</a:t>
            </a:r>
            <a:r>
              <a:rPr lang="es-CO" dirty="0"/>
              <a:t>, M., &amp; </a:t>
            </a:r>
            <a:r>
              <a:rPr lang="es-CO" dirty="0" err="1"/>
              <a:t>Benko</a:t>
            </a:r>
            <a:r>
              <a:rPr lang="es-CO" dirty="0"/>
              <a:t>, T. (2019). A </a:t>
            </a:r>
            <a:r>
              <a:rPr lang="es-CO" dirty="0" err="1"/>
              <a:t>spectral</a:t>
            </a:r>
            <a:r>
              <a:rPr lang="es-CO" dirty="0"/>
              <a:t> </a:t>
            </a:r>
            <a:r>
              <a:rPr lang="es-CO" dirty="0" err="1"/>
              <a:t>space</a:t>
            </a:r>
            <a:r>
              <a:rPr lang="es-CO" dirty="0"/>
              <a:t> </a:t>
            </a:r>
            <a:r>
              <a:rPr lang="es-CO" dirty="0" err="1"/>
              <a:t>partition</a:t>
            </a:r>
            <a:r>
              <a:rPr lang="es-CO" dirty="0"/>
              <a:t> </a:t>
            </a:r>
            <a:r>
              <a:rPr lang="es-CO" dirty="0" err="1"/>
              <a:t>guided</a:t>
            </a:r>
            <a:r>
              <a:rPr lang="es-CO" dirty="0"/>
              <a:t> ensemble </a:t>
            </a:r>
            <a:r>
              <a:rPr lang="es-CO" dirty="0" err="1"/>
              <a:t>method</a:t>
            </a:r>
            <a:r>
              <a:rPr lang="es-CO" dirty="0"/>
              <a:t> </a:t>
            </a:r>
            <a:r>
              <a:rPr lang="es-CO" dirty="0" err="1"/>
              <a:t>for</a:t>
            </a:r>
            <a:r>
              <a:rPr lang="es-CO" dirty="0"/>
              <a:t> </a:t>
            </a:r>
            <a:r>
              <a:rPr lang="es-CO" dirty="0" err="1"/>
              <a:t>retrieving</a:t>
            </a:r>
            <a:r>
              <a:rPr lang="es-CO" dirty="0"/>
              <a:t> </a:t>
            </a:r>
            <a:r>
              <a:rPr lang="es-CO" dirty="0" err="1"/>
              <a:t>chlorophyll</a:t>
            </a:r>
            <a:r>
              <a:rPr lang="es-CO" dirty="0"/>
              <a:t>-a </a:t>
            </a:r>
            <a:r>
              <a:rPr lang="es-CO" dirty="0" err="1"/>
              <a:t>concentration</a:t>
            </a:r>
            <a:r>
              <a:rPr lang="es-CO" dirty="0"/>
              <a:t> in </a:t>
            </a:r>
            <a:r>
              <a:rPr lang="es-CO" dirty="0" err="1"/>
              <a:t>inland</a:t>
            </a:r>
            <a:r>
              <a:rPr lang="es-CO" dirty="0"/>
              <a:t> </a:t>
            </a:r>
            <a:r>
              <a:rPr lang="es-CO" dirty="0" err="1"/>
              <a:t>waters</a:t>
            </a:r>
            <a:r>
              <a:rPr lang="es-CO" dirty="0"/>
              <a:t> </a:t>
            </a:r>
            <a:r>
              <a:rPr lang="es-CO" dirty="0" err="1"/>
              <a:t>from</a:t>
            </a:r>
            <a:r>
              <a:rPr lang="es-CO" dirty="0"/>
              <a:t> Sentinel-2A </a:t>
            </a:r>
            <a:r>
              <a:rPr lang="es-CO" dirty="0" err="1"/>
              <a:t>satellite</a:t>
            </a:r>
            <a:r>
              <a:rPr lang="es-CO" dirty="0"/>
              <a:t> </a:t>
            </a:r>
            <a:r>
              <a:rPr lang="es-CO" dirty="0" err="1"/>
              <a:t>imagery</a:t>
            </a:r>
            <a:r>
              <a:rPr lang="es-CO" dirty="0"/>
              <a:t>. </a:t>
            </a:r>
            <a:r>
              <a:rPr lang="es-CO" i="1" dirty="0" err="1"/>
              <a:t>Journal</a:t>
            </a:r>
            <a:r>
              <a:rPr lang="es-CO" i="1" dirty="0"/>
              <a:t> </a:t>
            </a:r>
            <a:r>
              <a:rPr lang="es-CO" i="1" dirty="0" err="1"/>
              <a:t>of</a:t>
            </a:r>
            <a:r>
              <a:rPr lang="es-CO" i="1" dirty="0"/>
              <a:t> Great </a:t>
            </a:r>
            <a:r>
              <a:rPr lang="es-CO" i="1" dirty="0" err="1"/>
              <a:t>Lakes</a:t>
            </a:r>
            <a:r>
              <a:rPr lang="es-CO" i="1" dirty="0"/>
              <a:t> </a:t>
            </a:r>
            <a:r>
              <a:rPr lang="es-CO" i="1" dirty="0" err="1"/>
              <a:t>Research</a:t>
            </a:r>
            <a:r>
              <a:rPr lang="es-CO" dirty="0"/>
              <a:t>, </a:t>
            </a:r>
            <a:r>
              <a:rPr lang="es-CO" i="1" dirty="0"/>
              <a:t>45</a:t>
            </a:r>
            <a:r>
              <a:rPr lang="es-CO" dirty="0"/>
              <a:t>(3), 454–465. https://doi.org/10.1016/j.jglr.2018.09.002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Zhang, J., Fu, P., </a:t>
            </a:r>
            <a:r>
              <a:rPr lang="es-CO" dirty="0" err="1"/>
              <a:t>Meng</a:t>
            </a:r>
            <a:r>
              <a:rPr lang="es-CO" dirty="0"/>
              <a:t>, F., Yang, X., </a:t>
            </a:r>
            <a:r>
              <a:rPr lang="es-CO" dirty="0" err="1"/>
              <a:t>Xu</a:t>
            </a:r>
            <a:r>
              <a:rPr lang="es-CO" dirty="0"/>
              <a:t>, J., &amp; Cui, Y. (2022). </a:t>
            </a:r>
            <a:r>
              <a:rPr lang="es-CO" dirty="0" err="1"/>
              <a:t>Estimation</a:t>
            </a:r>
            <a:r>
              <a:rPr lang="es-CO" dirty="0"/>
              <a:t> </a:t>
            </a:r>
            <a:r>
              <a:rPr lang="es-CO" dirty="0" err="1"/>
              <a:t>algorithm</a:t>
            </a:r>
            <a:r>
              <a:rPr lang="es-CO" dirty="0"/>
              <a:t> </a:t>
            </a:r>
            <a:r>
              <a:rPr lang="es-CO" dirty="0" err="1"/>
              <a:t>for</a:t>
            </a:r>
            <a:r>
              <a:rPr lang="es-CO" dirty="0"/>
              <a:t> </a:t>
            </a:r>
            <a:r>
              <a:rPr lang="es-CO" dirty="0" err="1"/>
              <a:t>chlorophyll</a:t>
            </a:r>
            <a:r>
              <a:rPr lang="es-CO" dirty="0"/>
              <a:t>-a </a:t>
            </a:r>
            <a:r>
              <a:rPr lang="es-CO" dirty="0" err="1"/>
              <a:t>concentrations</a:t>
            </a:r>
            <a:r>
              <a:rPr lang="es-CO" dirty="0"/>
              <a:t> in </a:t>
            </a:r>
            <a:r>
              <a:rPr lang="es-CO" dirty="0" err="1"/>
              <a:t>water</a:t>
            </a:r>
            <a:r>
              <a:rPr lang="es-CO" dirty="0"/>
              <a:t> </a:t>
            </a:r>
            <a:r>
              <a:rPr lang="es-CO" dirty="0" err="1"/>
              <a:t>from</a:t>
            </a:r>
            <a:r>
              <a:rPr lang="es-CO" dirty="0"/>
              <a:t> </a:t>
            </a:r>
            <a:r>
              <a:rPr lang="es-CO" dirty="0" err="1"/>
              <a:t>hyperspectral</a:t>
            </a:r>
            <a:r>
              <a:rPr lang="es-CO" dirty="0"/>
              <a:t> </a:t>
            </a:r>
            <a:r>
              <a:rPr lang="es-CO" dirty="0" err="1"/>
              <a:t>images</a:t>
            </a:r>
            <a:r>
              <a:rPr lang="es-CO" dirty="0"/>
              <a:t> </a:t>
            </a:r>
            <a:r>
              <a:rPr lang="es-CO" dirty="0" err="1"/>
              <a:t>based</a:t>
            </a:r>
            <a:r>
              <a:rPr lang="es-CO" dirty="0"/>
              <a:t> </a:t>
            </a:r>
            <a:r>
              <a:rPr lang="es-CO" dirty="0" err="1"/>
              <a:t>on</a:t>
            </a:r>
            <a:r>
              <a:rPr lang="es-CO" dirty="0"/>
              <a:t> </a:t>
            </a:r>
            <a:r>
              <a:rPr lang="es-CO" dirty="0" err="1"/>
              <a:t>feature</a:t>
            </a:r>
            <a:r>
              <a:rPr lang="es-CO" dirty="0"/>
              <a:t> </a:t>
            </a:r>
            <a:r>
              <a:rPr lang="es-CO" dirty="0" err="1"/>
              <a:t>derivation</a:t>
            </a:r>
            <a:r>
              <a:rPr lang="es-CO" dirty="0"/>
              <a:t> and ensemble </a:t>
            </a:r>
            <a:r>
              <a:rPr lang="es-CO" dirty="0" err="1"/>
              <a:t>learning</a:t>
            </a:r>
            <a:r>
              <a:rPr lang="es-CO" dirty="0"/>
              <a:t>. </a:t>
            </a:r>
            <a:r>
              <a:rPr lang="es-CO" i="1" dirty="0" err="1"/>
              <a:t>Ecological</a:t>
            </a:r>
            <a:r>
              <a:rPr lang="es-CO" i="1" dirty="0"/>
              <a:t> </a:t>
            </a:r>
            <a:r>
              <a:rPr lang="es-CO" i="1" dirty="0" err="1"/>
              <a:t>Informatics</a:t>
            </a:r>
            <a:r>
              <a:rPr lang="es-CO" dirty="0"/>
              <a:t>, </a:t>
            </a:r>
            <a:r>
              <a:rPr lang="es-CO" i="1" dirty="0"/>
              <a:t>71</a:t>
            </a:r>
            <a:r>
              <a:rPr lang="es-CO" dirty="0"/>
              <a:t>, 101783. </a:t>
            </a:r>
            <a:r>
              <a:rPr lang="es-CO" dirty="0">
                <a:hlinkClick r:id="rId6"/>
              </a:rPr>
              <a:t>https://doi.org/10.1016/J.ECOINF.2022.101783</a:t>
            </a:r>
            <a:endParaRPr lang="es-CO" dirty="0"/>
          </a:p>
          <a:p>
            <a:endParaRPr lang="es-CO" dirty="0"/>
          </a:p>
          <a:p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45228AE-2AF8-4560-849E-4C621AACD67A}"/>
              </a:ext>
            </a:extLst>
          </p:cNvPr>
          <p:cNvSpPr txBox="1"/>
          <p:nvPr/>
        </p:nvSpPr>
        <p:spPr>
          <a:xfrm>
            <a:off x="5328502" y="304215"/>
            <a:ext cx="2590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8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BIBLIOGRAFIA</a:t>
            </a:r>
          </a:p>
        </p:txBody>
      </p:sp>
    </p:spTree>
    <p:extLst>
      <p:ext uri="{BB962C8B-B14F-4D97-AF65-F5344CB8AC3E}">
        <p14:creationId xmlns:p14="http://schemas.microsoft.com/office/powerpoint/2010/main" val="1361517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13D465-31C7-4458-BC2E-AFDC972F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19"/>
            <a:ext cx="1879125" cy="988367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A7BC6AF-F839-4BFA-B8FB-2557A886881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1879125" y="6298163"/>
            <a:ext cx="8767898" cy="340"/>
          </a:xfrm>
          <a:prstGeom prst="line">
            <a:avLst/>
          </a:prstGeom>
          <a:ln w="19050">
            <a:solidFill>
              <a:srgbClr val="A2BE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E346D9E-0CE7-4393-A6D2-DCEC21A61E34}"/>
              </a:ext>
            </a:extLst>
          </p:cNvPr>
          <p:cNvSpPr txBox="1"/>
          <p:nvPr/>
        </p:nvSpPr>
        <p:spPr>
          <a:xfrm>
            <a:off x="10647023" y="6067330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b="1" i="1" dirty="0">
                <a:latin typeface="Franklin Gothic Book" panose="020B0503020102020204" pitchFamily="34" charset="0"/>
              </a:rPr>
              <a:t>Facultad de minas</a:t>
            </a:r>
          </a:p>
          <a:p>
            <a:r>
              <a:rPr lang="es-CO" sz="1200" b="1" i="1" dirty="0">
                <a:latin typeface="Franklin Gothic Book" panose="020B0503020102020204" pitchFamily="34" charset="0"/>
              </a:rPr>
              <a:t>Sede Medellín</a:t>
            </a:r>
          </a:p>
        </p:txBody>
      </p:sp>
      <p:sp>
        <p:nvSpPr>
          <p:cNvPr id="51" name="Rectangle 3">
            <a:extLst>
              <a:ext uri="{FF2B5EF4-FFF2-40B4-BE49-F238E27FC236}">
                <a16:creationId xmlns:a16="http://schemas.microsoft.com/office/drawing/2014/main" id="{6E30B57E-9B76-447E-AAE1-F3245361C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443C6F3-FC18-4487-9539-A2F3EA676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295" y="354279"/>
            <a:ext cx="7991410" cy="58434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36D5A99-A7B2-4BFC-9A01-14A260775CFE}"/>
              </a:ext>
            </a:extLst>
          </p:cNvPr>
          <p:cNvSpPr txBox="1"/>
          <p:nvPr/>
        </p:nvSpPr>
        <p:spPr>
          <a:xfrm>
            <a:off x="2802359" y="2768147"/>
            <a:ext cx="61110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6000" b="1" dirty="0">
                <a:solidFill>
                  <a:schemeClr val="bg1"/>
                </a:solidFill>
                <a:latin typeface="Franklin Gothic Book" panose="020B0503020102020204" pitchFamily="34" charset="0"/>
              </a:rPr>
              <a:t>MUCHAS GRACIAS</a:t>
            </a:r>
          </a:p>
        </p:txBody>
      </p:sp>
    </p:spTree>
    <p:extLst>
      <p:ext uri="{BB962C8B-B14F-4D97-AF65-F5344CB8AC3E}">
        <p14:creationId xmlns:p14="http://schemas.microsoft.com/office/powerpoint/2010/main" val="3654991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13D465-31C7-4458-BC2E-AFDC972F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19"/>
            <a:ext cx="1879125" cy="988367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A7BC6AF-F839-4BFA-B8FB-2557A886881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1879125" y="6298163"/>
            <a:ext cx="8767898" cy="340"/>
          </a:xfrm>
          <a:prstGeom prst="line">
            <a:avLst/>
          </a:prstGeom>
          <a:ln w="19050">
            <a:solidFill>
              <a:srgbClr val="A2BE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E346D9E-0CE7-4393-A6D2-DCEC21A61E34}"/>
              </a:ext>
            </a:extLst>
          </p:cNvPr>
          <p:cNvSpPr txBox="1"/>
          <p:nvPr/>
        </p:nvSpPr>
        <p:spPr>
          <a:xfrm>
            <a:off x="10647023" y="6067330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b="1" i="1" dirty="0">
                <a:latin typeface="Franklin Gothic Book" panose="020B0503020102020204" pitchFamily="34" charset="0"/>
              </a:rPr>
              <a:t>Facultad de minas</a:t>
            </a:r>
          </a:p>
          <a:p>
            <a:r>
              <a:rPr lang="es-CO" sz="1200" b="1" i="1" dirty="0">
                <a:latin typeface="Franklin Gothic Book" panose="020B0503020102020204" pitchFamily="34" charset="0"/>
              </a:rPr>
              <a:t>Sede Medellín</a:t>
            </a:r>
          </a:p>
        </p:txBody>
      </p:sp>
      <p:sp>
        <p:nvSpPr>
          <p:cNvPr id="8" name="3 CuadroTexto">
            <a:extLst>
              <a:ext uri="{FF2B5EF4-FFF2-40B4-BE49-F238E27FC236}">
                <a16:creationId xmlns:a16="http://schemas.microsoft.com/office/drawing/2014/main" id="{BFF665A6-155F-43C7-8A9E-9E165AB36023}"/>
              </a:ext>
            </a:extLst>
          </p:cNvPr>
          <p:cNvSpPr txBox="1"/>
          <p:nvPr/>
        </p:nvSpPr>
        <p:spPr>
          <a:xfrm>
            <a:off x="939562" y="1735620"/>
            <a:ext cx="5326781" cy="2794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2400" dirty="0">
                <a:latin typeface="Franklin Gothic Book" panose="020B0503020102020204" pitchFamily="34" charset="0"/>
                <a:cs typeface="Calibri Light" panose="020F0302020204030204" pitchFamily="34" charset="0"/>
              </a:rPr>
              <a:t>Descripción del problema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2400" dirty="0">
                <a:latin typeface="Franklin Gothic Book" panose="020B0503020102020204" pitchFamily="34" charset="0"/>
                <a:cs typeface="Calibri Light" panose="020F0302020204030204" pitchFamily="34" charset="0"/>
              </a:rPr>
              <a:t>Fundamento teórico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1"/>
                </a:solidFill>
                <a:latin typeface="Franklin Gothic Book" panose="020B0503020102020204" pitchFamily="34" charset="0"/>
                <a:cs typeface="Calibri Light" panose="020F0302020204030204" pitchFamily="34" charset="0"/>
              </a:rPr>
              <a:t>Zona de estudio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1"/>
                </a:solidFill>
                <a:latin typeface="Franklin Gothic Book" panose="020B0503020102020204" pitchFamily="34" charset="0"/>
                <a:cs typeface="Calibri Light" panose="020F0302020204030204" pitchFamily="34" charset="0"/>
              </a:rPr>
              <a:t>Variables involucradas</a:t>
            </a:r>
            <a:endParaRPr lang="es-CO" sz="2400" dirty="0">
              <a:latin typeface="Franklin Gothic Book" panose="020B050302010202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1"/>
                </a:solidFill>
                <a:latin typeface="Franklin Gothic Book" panose="020B0503020102020204" pitchFamily="34" charset="0"/>
                <a:cs typeface="Calibri Light" panose="020F0302020204030204" pitchFamily="34" charset="0"/>
              </a:rPr>
              <a:t>Fuentes de </a:t>
            </a:r>
            <a:r>
              <a:rPr lang="es-CO" sz="2400" dirty="0">
                <a:latin typeface="Franklin Gothic Book" panose="020B0503020102020204" pitchFamily="34" charset="0"/>
                <a:cs typeface="Calibri Light" panose="020F0302020204030204" pitchFamily="34" charset="0"/>
              </a:rPr>
              <a:t>información de variables</a:t>
            </a:r>
            <a:endParaRPr lang="es-CO" sz="2400" dirty="0">
              <a:solidFill>
                <a:schemeClr val="tx1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9AD5A53-B403-4B24-8115-FBF7937766D2}"/>
              </a:ext>
            </a:extLst>
          </p:cNvPr>
          <p:cNvSpPr txBox="1"/>
          <p:nvPr/>
        </p:nvSpPr>
        <p:spPr>
          <a:xfrm>
            <a:off x="5015157" y="365638"/>
            <a:ext cx="27911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CONTENIDO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FF26F31-50EE-43F1-937E-03B3A9DC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499" y="1830720"/>
            <a:ext cx="3533157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253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036D5A99-A7B2-4BFC-9A01-14A260775CFE}"/>
              </a:ext>
            </a:extLst>
          </p:cNvPr>
          <p:cNvSpPr txBox="1"/>
          <p:nvPr/>
        </p:nvSpPr>
        <p:spPr>
          <a:xfrm>
            <a:off x="3524205" y="66892"/>
            <a:ext cx="67726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DESCRIPCIÓN DEL PROBLEMA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a 6">
                <a:extLst>
                  <a:ext uri="{FF2B5EF4-FFF2-40B4-BE49-F238E27FC236}">
                    <a16:creationId xmlns:a16="http://schemas.microsoft.com/office/drawing/2014/main" id="{7EB12E40-1464-6278-3677-1EE1D84D46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604619"/>
                  </p:ext>
                </p:extLst>
              </p:nvPr>
            </p:nvGraphicFramePr>
            <p:xfrm>
              <a:off x="5038796" y="3744097"/>
              <a:ext cx="6049911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6637">
                      <a:extLst>
                        <a:ext uri="{9D8B030D-6E8A-4147-A177-3AD203B41FA5}">
                          <a16:colId xmlns:a16="http://schemas.microsoft.com/office/drawing/2014/main" val="756709120"/>
                        </a:ext>
                      </a:extLst>
                    </a:gridCol>
                    <a:gridCol w="2016637">
                      <a:extLst>
                        <a:ext uri="{9D8B030D-6E8A-4147-A177-3AD203B41FA5}">
                          <a16:colId xmlns:a16="http://schemas.microsoft.com/office/drawing/2014/main" val="718865041"/>
                        </a:ext>
                      </a:extLst>
                    </a:gridCol>
                    <a:gridCol w="2016637">
                      <a:extLst>
                        <a:ext uri="{9D8B030D-6E8A-4147-A177-3AD203B41FA5}">
                          <a16:colId xmlns:a16="http://schemas.microsoft.com/office/drawing/2014/main" val="20720467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Fuente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Clorofilas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Carotenoides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90783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Dinoflagelados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a, c2 / a,c1, c2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 err="1"/>
                            <a:t>Fucoxanthin</a:t>
                          </a:r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21132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Diatomeas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a,c1, c2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 err="1"/>
                            <a:t>Fucoxanthin</a:t>
                          </a:r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7186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Algas </a:t>
                          </a:r>
                          <a:r>
                            <a:rPr lang="es-CO" dirty="0" err="1"/>
                            <a:t>cafes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/>
                            <a:t>a,c1, c2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 err="1"/>
                            <a:t>Fucoxanthin</a:t>
                          </a:r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4676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/>
                            <a:t>Algas verdes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 err="1"/>
                            <a:t>a,b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𝐶𝑎𝑟𝑜𝑡𝑒𝑛𝑒</m:t>
                                </m:r>
                              </m:oMath>
                            </m:oMathPara>
                          </a14:m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96614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 err="1"/>
                            <a:t>Euglenophyta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 err="1"/>
                            <a:t>a,b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𝐶𝑎𝑟𝑜𝑡𝑒𝑛𝑒</m:t>
                                </m:r>
                              </m:oMath>
                            </m:oMathPara>
                          </a14:m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9560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a 6">
                <a:extLst>
                  <a:ext uri="{FF2B5EF4-FFF2-40B4-BE49-F238E27FC236}">
                    <a16:creationId xmlns:a16="http://schemas.microsoft.com/office/drawing/2014/main" id="{7EB12E40-1464-6278-3677-1EE1D84D46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604619"/>
                  </p:ext>
                </p:extLst>
              </p:nvPr>
            </p:nvGraphicFramePr>
            <p:xfrm>
              <a:off x="5038796" y="3744097"/>
              <a:ext cx="6049911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6637">
                      <a:extLst>
                        <a:ext uri="{9D8B030D-6E8A-4147-A177-3AD203B41FA5}">
                          <a16:colId xmlns:a16="http://schemas.microsoft.com/office/drawing/2014/main" val="756709120"/>
                        </a:ext>
                      </a:extLst>
                    </a:gridCol>
                    <a:gridCol w="2016637">
                      <a:extLst>
                        <a:ext uri="{9D8B030D-6E8A-4147-A177-3AD203B41FA5}">
                          <a16:colId xmlns:a16="http://schemas.microsoft.com/office/drawing/2014/main" val="718865041"/>
                        </a:ext>
                      </a:extLst>
                    </a:gridCol>
                    <a:gridCol w="2016637">
                      <a:extLst>
                        <a:ext uri="{9D8B030D-6E8A-4147-A177-3AD203B41FA5}">
                          <a16:colId xmlns:a16="http://schemas.microsoft.com/office/drawing/2014/main" val="20720467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Fuente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Clorofilas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Carotenoides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90783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Dinoflagelados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a, c2 / a,c1, c2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 err="1"/>
                            <a:t>Fucoxanthin</a:t>
                          </a:r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21132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Diatomeas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a,c1, c2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 err="1"/>
                            <a:t>Fucoxanthin</a:t>
                          </a:r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7186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Algas </a:t>
                          </a:r>
                          <a:r>
                            <a:rPr lang="es-CO" dirty="0" err="1"/>
                            <a:t>cafes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/>
                            <a:t>a,c1, c2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 err="1"/>
                            <a:t>Fucoxanthin</a:t>
                          </a:r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4676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/>
                            <a:t>Algas verdes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 err="1"/>
                            <a:t>a,b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>
                          <a:blip r:embed="rId2"/>
                          <a:stretch>
                            <a:fillRect l="-200604" t="-408197" r="-1208" b="-1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96614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 err="1"/>
                            <a:t>Euglenophyta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 err="1"/>
                            <a:t>a,b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>
                          <a:blip r:embed="rId2"/>
                          <a:stretch>
                            <a:fillRect l="-200604" t="-508197" r="-1208" b="-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95600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CuadroTexto 7">
            <a:extLst>
              <a:ext uri="{FF2B5EF4-FFF2-40B4-BE49-F238E27FC236}">
                <a16:creationId xmlns:a16="http://schemas.microsoft.com/office/drawing/2014/main" id="{D6C333F4-4149-9CBD-5EC5-92959D4ACAD8}"/>
              </a:ext>
            </a:extLst>
          </p:cNvPr>
          <p:cNvSpPr txBox="1"/>
          <p:nvPr/>
        </p:nvSpPr>
        <p:spPr>
          <a:xfrm>
            <a:off x="7898717" y="888863"/>
            <a:ext cx="34775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b="0" i="1" dirty="0">
                <a:solidFill>
                  <a:srgbClr val="2E2E2E"/>
                </a:solidFill>
                <a:effectLst/>
                <a:latin typeface="NexusSerif"/>
              </a:rPr>
              <a:t>La clorofila c</a:t>
            </a:r>
            <a:r>
              <a:rPr lang="es-MX" b="0" i="0" dirty="0">
                <a:solidFill>
                  <a:srgbClr val="2E2E2E"/>
                </a:solidFill>
                <a:effectLst/>
                <a:latin typeface="NexusSerif"/>
              </a:rPr>
              <a:t> polar difiere de las clorofilas </a:t>
            </a:r>
            <a:r>
              <a:rPr lang="es-MX" b="0" i="1" dirty="0">
                <a:solidFill>
                  <a:srgbClr val="2E2E2E"/>
                </a:solidFill>
                <a:effectLst/>
                <a:latin typeface="NexusSerif"/>
              </a:rPr>
              <a:t>a</a:t>
            </a:r>
            <a:r>
              <a:rPr lang="es-MX" b="0" i="0" dirty="0">
                <a:solidFill>
                  <a:srgbClr val="2E2E2E"/>
                </a:solidFill>
                <a:effectLst/>
                <a:latin typeface="NexusSerif"/>
              </a:rPr>
              <a:t> , </a:t>
            </a:r>
            <a:r>
              <a:rPr lang="es-MX" b="0" i="1" dirty="0">
                <a:solidFill>
                  <a:srgbClr val="2E2E2E"/>
                </a:solidFill>
                <a:effectLst/>
                <a:latin typeface="NexusSerif"/>
              </a:rPr>
              <a:t>b</a:t>
            </a:r>
            <a:r>
              <a:rPr lang="es-MX" b="0" i="0" dirty="0">
                <a:solidFill>
                  <a:srgbClr val="2E2E2E"/>
                </a:solidFill>
                <a:effectLst/>
                <a:latin typeface="NexusSerif"/>
              </a:rPr>
              <a:t> , </a:t>
            </a:r>
            <a:r>
              <a:rPr lang="es-MX" b="0" i="1" dirty="0">
                <a:solidFill>
                  <a:srgbClr val="2E2E2E"/>
                </a:solidFill>
                <a:effectLst/>
                <a:latin typeface="NexusSerif"/>
              </a:rPr>
              <a:t>d</a:t>
            </a:r>
            <a:r>
              <a:rPr lang="es-MX" b="0" i="0" dirty="0">
                <a:solidFill>
                  <a:srgbClr val="2E2E2E"/>
                </a:solidFill>
                <a:effectLst/>
                <a:latin typeface="NexusSerif"/>
              </a:rPr>
              <a:t> y </a:t>
            </a:r>
            <a:r>
              <a:rPr lang="es-MX" b="0" i="1" dirty="0">
                <a:solidFill>
                  <a:srgbClr val="2E2E2E"/>
                </a:solidFill>
                <a:effectLst/>
                <a:latin typeface="NexusSerif"/>
              </a:rPr>
              <a:t>f</a:t>
            </a:r>
            <a:r>
              <a:rPr lang="es-MX" b="0" i="0" dirty="0">
                <a:solidFill>
                  <a:srgbClr val="2E2E2E"/>
                </a:solidFill>
                <a:effectLst/>
                <a:latin typeface="NexusSerif"/>
              </a:rPr>
              <a:t> en que son </a:t>
            </a:r>
            <a:r>
              <a:rPr lang="es-MX" b="1" i="0" dirty="0">
                <a:solidFill>
                  <a:srgbClr val="2E2E2E"/>
                </a:solidFill>
                <a:effectLst/>
                <a:latin typeface="NexusSerif"/>
              </a:rPr>
              <a:t>fitoporfirinas</a:t>
            </a:r>
            <a:r>
              <a:rPr lang="es-MX" b="0" i="0" dirty="0">
                <a:solidFill>
                  <a:srgbClr val="2E2E2E"/>
                </a:solidFill>
                <a:effectLst/>
                <a:latin typeface="NexusSerif"/>
              </a:rPr>
              <a:t> Mg en lugar de </a:t>
            </a:r>
            <a:r>
              <a:rPr lang="es-MX" b="1" i="0" dirty="0">
                <a:solidFill>
                  <a:srgbClr val="2E2E2E"/>
                </a:solidFill>
                <a:effectLst/>
                <a:latin typeface="NexusSerif"/>
              </a:rPr>
              <a:t>clorinas</a:t>
            </a:r>
            <a:r>
              <a:rPr lang="es-MX" b="0" i="0" dirty="0">
                <a:solidFill>
                  <a:srgbClr val="2E2E2E"/>
                </a:solidFill>
                <a:effectLst/>
                <a:latin typeface="NexusSerif"/>
              </a:rPr>
              <a:t> Mg.</a:t>
            </a:r>
            <a:endParaRPr lang="es-CO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807D168-CA56-463E-14DC-0A10F8420EE2}"/>
              </a:ext>
            </a:extLst>
          </p:cNvPr>
          <p:cNvSpPr txBox="1"/>
          <p:nvPr/>
        </p:nvSpPr>
        <p:spPr>
          <a:xfrm>
            <a:off x="6282260" y="6013228"/>
            <a:ext cx="3232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GOVINDJEE, &amp; SATOH, K. (1986)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E404C62-B52D-739B-4FB8-BA84C7433A35}"/>
              </a:ext>
            </a:extLst>
          </p:cNvPr>
          <p:cNvSpPr txBox="1"/>
          <p:nvPr/>
        </p:nvSpPr>
        <p:spPr>
          <a:xfrm>
            <a:off x="181335" y="1084465"/>
            <a:ext cx="41825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La clorofila a (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Chl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-a) es útil para estimar biomasa de fitoplancton y la eutrofización (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Xu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et al., 2019). </a:t>
            </a:r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77D68F-9D82-AE2C-25BC-1A8C3FF4D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145" y="934148"/>
            <a:ext cx="306705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60EFF147-F332-B38C-FDF4-9A10074F6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69" y="2062171"/>
            <a:ext cx="3786874" cy="4034561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C4A6BFA6-0B4A-8B4A-6083-F9B5684C0445}"/>
              </a:ext>
            </a:extLst>
          </p:cNvPr>
          <p:cNvSpPr txBox="1"/>
          <p:nvPr/>
        </p:nvSpPr>
        <p:spPr>
          <a:xfrm>
            <a:off x="547180" y="6151108"/>
            <a:ext cx="321742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100" dirty="0"/>
              <a:t>https://cnx.org/contents/-CmzvUct@11/The-Light-Dependent-Reactions-of-Photosynthesis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6CE190AE-D114-2667-ADC2-FF50BB7780CC}"/>
              </a:ext>
            </a:extLst>
          </p:cNvPr>
          <p:cNvSpPr/>
          <p:nvPr/>
        </p:nvSpPr>
        <p:spPr>
          <a:xfrm>
            <a:off x="9081121" y="4064623"/>
            <a:ext cx="2018818" cy="10408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A5ACE7D6-4A22-6E3F-9200-22282E3B7722}"/>
              </a:ext>
            </a:extLst>
          </p:cNvPr>
          <p:cNvSpPr/>
          <p:nvPr/>
        </p:nvSpPr>
        <p:spPr>
          <a:xfrm>
            <a:off x="9152201" y="5317597"/>
            <a:ext cx="1958970" cy="690083"/>
          </a:xfrm>
          <a:prstGeom prst="rect">
            <a:avLst/>
          </a:prstGeom>
          <a:noFill/>
          <a:ln w="38100">
            <a:solidFill>
              <a:srgbClr val="33CC3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397066D-60D4-7DFF-80ED-9AEFFFFDF9F8}"/>
              </a:ext>
            </a:extLst>
          </p:cNvPr>
          <p:cNvSpPr txBox="1"/>
          <p:nvPr/>
        </p:nvSpPr>
        <p:spPr>
          <a:xfrm>
            <a:off x="7898717" y="2173499"/>
            <a:ext cx="34775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dirty="0"/>
              <a:t>La temperatura es un parámetro que afecta las reacciones de los tipos de clorofila.</a:t>
            </a:r>
          </a:p>
        </p:txBody>
      </p:sp>
    </p:spTree>
    <p:extLst>
      <p:ext uri="{BB962C8B-B14F-4D97-AF65-F5344CB8AC3E}">
        <p14:creationId xmlns:p14="http://schemas.microsoft.com/office/powerpoint/2010/main" val="27478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13D465-31C7-4458-BC2E-AFDC972F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19"/>
            <a:ext cx="1879125" cy="988367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A7BC6AF-F839-4BFA-B8FB-2557A886881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1879125" y="6298163"/>
            <a:ext cx="8767898" cy="340"/>
          </a:xfrm>
          <a:prstGeom prst="line">
            <a:avLst/>
          </a:prstGeom>
          <a:ln w="19050">
            <a:solidFill>
              <a:srgbClr val="A2BE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E346D9E-0CE7-4393-A6D2-DCEC21A61E34}"/>
              </a:ext>
            </a:extLst>
          </p:cNvPr>
          <p:cNvSpPr txBox="1"/>
          <p:nvPr/>
        </p:nvSpPr>
        <p:spPr>
          <a:xfrm>
            <a:off x="10647023" y="6067330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b="1" i="1" dirty="0">
                <a:latin typeface="Franklin Gothic Book" panose="020B0503020102020204" pitchFamily="34" charset="0"/>
              </a:rPr>
              <a:t>Facultad de minas</a:t>
            </a:r>
          </a:p>
          <a:p>
            <a:r>
              <a:rPr lang="es-CO" sz="1200" b="1" i="1" dirty="0">
                <a:latin typeface="Franklin Gothic Book" panose="020B0503020102020204" pitchFamily="34" charset="0"/>
              </a:rPr>
              <a:t>Sede Medellín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36D5A99-A7B2-4BFC-9A01-14A260775CFE}"/>
              </a:ext>
            </a:extLst>
          </p:cNvPr>
          <p:cNvSpPr txBox="1"/>
          <p:nvPr/>
        </p:nvSpPr>
        <p:spPr>
          <a:xfrm>
            <a:off x="3524205" y="66892"/>
            <a:ext cx="67726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DESCRIPCIÓN DEL PROBLEMA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AAC1256-7883-4F0F-89BB-58344FA91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68" y="983322"/>
            <a:ext cx="5657273" cy="484909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106C65-24FA-4CC8-9A19-5D6D3AAE6A3E}"/>
              </a:ext>
            </a:extLst>
          </p:cNvPr>
          <p:cNvSpPr txBox="1"/>
          <p:nvPr/>
        </p:nvSpPr>
        <p:spPr>
          <a:xfrm flipH="1">
            <a:off x="7354391" y="1048184"/>
            <a:ext cx="32926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>
                <a:latin typeface="Franklin Gothic Book" panose="020B0503020102020204" pitchFamily="34" charset="0"/>
              </a:rPr>
              <a:t>¿ Como cambian los patrones de organismos vivos fotosintéticos en ciénagas?</a:t>
            </a:r>
            <a:endParaRPr lang="es-CO" sz="2000" b="1" dirty="0">
              <a:solidFill>
                <a:srgbClr val="FF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7977F7D-A1D4-74DF-24A5-987F72FA4BB1}"/>
              </a:ext>
            </a:extLst>
          </p:cNvPr>
          <p:cNvSpPr txBox="1"/>
          <p:nvPr/>
        </p:nvSpPr>
        <p:spPr>
          <a:xfrm flipH="1">
            <a:off x="7455414" y="4249708"/>
            <a:ext cx="32926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>
                <a:latin typeface="Franklin Gothic Book" panose="020B0503020102020204" pitchFamily="34" charset="0"/>
              </a:rPr>
              <a:t>¿ Cual es el efecto de la temperatura y la cobertura en los grupos de algas detectados?</a:t>
            </a:r>
            <a:endParaRPr lang="es-CO" sz="2000" b="1" dirty="0">
              <a:solidFill>
                <a:srgbClr val="FF0000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6D31AAA-B4CA-C7FD-5760-0E637F1CD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913" y="2371623"/>
            <a:ext cx="3201021" cy="171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673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13D465-31C7-4458-BC2E-AFDC972F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19"/>
            <a:ext cx="1879125" cy="988367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A7BC6AF-F839-4BFA-B8FB-2557A886881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1879125" y="6298163"/>
            <a:ext cx="8767898" cy="340"/>
          </a:xfrm>
          <a:prstGeom prst="line">
            <a:avLst/>
          </a:prstGeom>
          <a:ln w="19050">
            <a:solidFill>
              <a:srgbClr val="A2BE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E346D9E-0CE7-4393-A6D2-DCEC21A61E34}"/>
              </a:ext>
            </a:extLst>
          </p:cNvPr>
          <p:cNvSpPr txBox="1"/>
          <p:nvPr/>
        </p:nvSpPr>
        <p:spPr>
          <a:xfrm>
            <a:off x="10647023" y="6067330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b="1" i="1" dirty="0">
                <a:latin typeface="Franklin Gothic Book" panose="020B0503020102020204" pitchFamily="34" charset="0"/>
              </a:rPr>
              <a:t>Facultad de minas</a:t>
            </a:r>
          </a:p>
          <a:p>
            <a:r>
              <a:rPr lang="es-CO" sz="1200" b="1" i="1" dirty="0">
                <a:latin typeface="Franklin Gothic Book" panose="020B0503020102020204" pitchFamily="34" charset="0"/>
              </a:rPr>
              <a:t>Sede Medellín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36D5A99-A7B2-4BFC-9A01-14A260775CFE}"/>
              </a:ext>
            </a:extLst>
          </p:cNvPr>
          <p:cNvSpPr txBox="1"/>
          <p:nvPr/>
        </p:nvSpPr>
        <p:spPr>
          <a:xfrm>
            <a:off x="3524205" y="66892"/>
            <a:ext cx="53240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FUNDAMENTO TEORICO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48507A3-7AF6-4D60-B16C-626CE5EE9F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0" t="31611" r="53717" b="12390"/>
          <a:stretch/>
        </p:blipFill>
        <p:spPr>
          <a:xfrm>
            <a:off x="187087" y="1782585"/>
            <a:ext cx="5419725" cy="390631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08F5A46-4CF2-4374-AFD6-8505E19D9B0F}"/>
              </a:ext>
            </a:extLst>
          </p:cNvPr>
          <p:cNvSpPr txBox="1"/>
          <p:nvPr/>
        </p:nvSpPr>
        <p:spPr>
          <a:xfrm>
            <a:off x="1184206" y="914679"/>
            <a:ext cx="105696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000" dirty="0">
                <a:latin typeface="Franklin Gothic Book" panose="020B0503020102020204" pitchFamily="34" charset="0"/>
              </a:rPr>
              <a:t>El agua naturalmente contiene materia ópticamente activa. El monitoreo mediante teledetección de reflectancia de la luz de la superficie de agua puede indicar la calidad del agua.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061BBE7B-CF0E-416F-9B74-52CA81FD43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57" t="13062" b="7334"/>
          <a:stretch/>
        </p:blipFill>
        <p:spPr>
          <a:xfrm>
            <a:off x="5749151" y="2184515"/>
            <a:ext cx="6322392" cy="310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169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13D465-31C7-4458-BC2E-AFDC972F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19"/>
            <a:ext cx="1879125" cy="988367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A7BC6AF-F839-4BFA-B8FB-2557A8868811}"/>
              </a:ext>
            </a:extLst>
          </p:cNvPr>
          <p:cNvCxnSpPr>
            <a:cxnSpLocks/>
          </p:cNvCxnSpPr>
          <p:nvPr/>
        </p:nvCxnSpPr>
        <p:spPr>
          <a:xfrm flipV="1">
            <a:off x="2171356" y="6295140"/>
            <a:ext cx="8767898" cy="340"/>
          </a:xfrm>
          <a:prstGeom prst="line">
            <a:avLst/>
          </a:prstGeom>
          <a:ln w="19050">
            <a:solidFill>
              <a:srgbClr val="A2BE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E346D9E-0CE7-4393-A6D2-DCEC21A61E34}"/>
              </a:ext>
            </a:extLst>
          </p:cNvPr>
          <p:cNvSpPr txBox="1"/>
          <p:nvPr/>
        </p:nvSpPr>
        <p:spPr>
          <a:xfrm>
            <a:off x="10647023" y="6067330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b="1" i="1" dirty="0">
                <a:latin typeface="Franklin Gothic Book" panose="020B0503020102020204" pitchFamily="34" charset="0"/>
              </a:rPr>
              <a:t>Facultad de minas</a:t>
            </a:r>
          </a:p>
          <a:p>
            <a:r>
              <a:rPr lang="es-CO" sz="1200" b="1" i="1" dirty="0">
                <a:latin typeface="Franklin Gothic Book" panose="020B0503020102020204" pitchFamily="34" charset="0"/>
              </a:rPr>
              <a:t>Sede Medellín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36D5A99-A7B2-4BFC-9A01-14A260775CFE}"/>
              </a:ext>
            </a:extLst>
          </p:cNvPr>
          <p:cNvSpPr txBox="1"/>
          <p:nvPr/>
        </p:nvSpPr>
        <p:spPr>
          <a:xfrm>
            <a:off x="4181735" y="91377"/>
            <a:ext cx="41626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ZONA DE ESTUDIO</a:t>
            </a:r>
          </a:p>
        </p:txBody>
      </p:sp>
      <p:pic>
        <p:nvPicPr>
          <p:cNvPr id="2" name="Imagen 1" descr="Mapa&#10;&#10;Descripción generada automáticamente">
            <a:extLst>
              <a:ext uri="{FF2B5EF4-FFF2-40B4-BE49-F238E27FC236}">
                <a16:creationId xmlns:a16="http://schemas.microsoft.com/office/drawing/2014/main" id="{80FF1E3F-D6C5-93C1-EB82-55EFEDABED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125" y="1254883"/>
            <a:ext cx="8415569" cy="490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2">
            <a:extLst>
              <a:ext uri="{FF2B5EF4-FFF2-40B4-BE49-F238E27FC236}">
                <a16:creationId xmlns:a16="http://schemas.microsoft.com/office/drawing/2014/main" id="{B86164B0-C6BE-A9CE-40FE-B7DF75D74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692" y="1494309"/>
            <a:ext cx="6114186" cy="4429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3D14622-3785-AB26-407B-6F59BDCFD3CC}"/>
              </a:ext>
            </a:extLst>
          </p:cNvPr>
          <p:cNvSpPr txBox="1"/>
          <p:nvPr/>
        </p:nvSpPr>
        <p:spPr>
          <a:xfrm>
            <a:off x="4707152" y="799263"/>
            <a:ext cx="3396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b="1" dirty="0">
                <a:latin typeface="Franklin Gothic Book" panose="020B0503020102020204" pitchFamily="34" charset="0"/>
              </a:rPr>
              <a:t>Ciénaga Grande del Bajo Sinú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2181496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13D465-31C7-4458-BC2E-AFDC972F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19"/>
            <a:ext cx="1879125" cy="988367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A7BC6AF-F839-4BFA-B8FB-2557A886881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1879125" y="6298163"/>
            <a:ext cx="8767898" cy="340"/>
          </a:xfrm>
          <a:prstGeom prst="line">
            <a:avLst/>
          </a:prstGeom>
          <a:ln w="19050">
            <a:solidFill>
              <a:srgbClr val="A2BE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E346D9E-0CE7-4393-A6D2-DCEC21A61E34}"/>
              </a:ext>
            </a:extLst>
          </p:cNvPr>
          <p:cNvSpPr txBox="1"/>
          <p:nvPr/>
        </p:nvSpPr>
        <p:spPr>
          <a:xfrm>
            <a:off x="10647023" y="6067330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b="1" i="1" dirty="0">
                <a:latin typeface="Franklin Gothic Book" panose="020B0503020102020204" pitchFamily="34" charset="0"/>
              </a:rPr>
              <a:t>Facultad de minas</a:t>
            </a:r>
          </a:p>
          <a:p>
            <a:r>
              <a:rPr lang="es-CO" sz="1200" b="1" i="1" dirty="0">
                <a:latin typeface="Franklin Gothic Book" panose="020B0503020102020204" pitchFamily="34" charset="0"/>
              </a:rPr>
              <a:t>Sede Medellín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36D5A99-A7B2-4BFC-9A01-14A260775CFE}"/>
              </a:ext>
            </a:extLst>
          </p:cNvPr>
          <p:cNvSpPr txBox="1"/>
          <p:nvPr/>
        </p:nvSpPr>
        <p:spPr>
          <a:xfrm>
            <a:off x="3692483" y="102920"/>
            <a:ext cx="60828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VARIABLES INVOLUCRADAS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8F11F539-5A44-4DB9-B428-B0B29EFE706A}"/>
              </a:ext>
            </a:extLst>
          </p:cNvPr>
          <p:cNvSpPr/>
          <p:nvPr/>
        </p:nvSpPr>
        <p:spPr>
          <a:xfrm>
            <a:off x="1427852" y="1617630"/>
            <a:ext cx="2600325" cy="1475355"/>
          </a:xfrm>
          <a:prstGeom prst="roundRect">
            <a:avLst/>
          </a:prstGeom>
          <a:noFill/>
          <a:ln w="38100"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b="1" dirty="0">
                <a:solidFill>
                  <a:schemeClr val="tx1"/>
                </a:solidFill>
                <a:latin typeface="arial" panose="020B0604020202020204" pitchFamily="34" charset="0"/>
              </a:rPr>
              <a:t>Bandas espectrales de </a:t>
            </a:r>
          </a:p>
          <a:p>
            <a:pPr algn="ctr"/>
            <a:r>
              <a:rPr lang="es-CO" sz="1600" b="1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Sentinel</a:t>
            </a:r>
            <a:r>
              <a:rPr lang="es-CO" sz="1600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2. </a:t>
            </a:r>
          </a:p>
          <a:p>
            <a:pPr algn="ctr"/>
            <a:r>
              <a:rPr lang="es-CO" sz="1600" b="1" dirty="0">
                <a:solidFill>
                  <a:schemeClr val="tx1"/>
                </a:solidFill>
                <a:latin typeface="arial" panose="020B0604020202020204" pitchFamily="34" charset="0"/>
              </a:rPr>
              <a:t>Radios de bandas</a:t>
            </a:r>
            <a:endParaRPr lang="es-CO" sz="1800" b="1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8445718F-3826-4155-8388-14482BA0D003}"/>
              </a:ext>
            </a:extLst>
          </p:cNvPr>
          <p:cNvSpPr/>
          <p:nvPr/>
        </p:nvSpPr>
        <p:spPr>
          <a:xfrm>
            <a:off x="1427852" y="3640043"/>
            <a:ext cx="2600325" cy="1234789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chemeClr val="tx1"/>
                </a:solidFill>
                <a:latin typeface="NexusSerif"/>
              </a:rPr>
              <a:t>S</a:t>
            </a:r>
            <a:r>
              <a:rPr lang="es-CO" b="1" i="0" dirty="0">
                <a:solidFill>
                  <a:schemeClr val="tx1"/>
                </a:solidFill>
                <a:effectLst/>
                <a:latin typeface="NexusSerif"/>
              </a:rPr>
              <a:t>ea </a:t>
            </a:r>
            <a:r>
              <a:rPr lang="es-CO" b="1" i="0" dirty="0" err="1">
                <a:solidFill>
                  <a:schemeClr val="tx1"/>
                </a:solidFill>
                <a:effectLst/>
                <a:latin typeface="NexusSerif"/>
              </a:rPr>
              <a:t>surface</a:t>
            </a:r>
            <a:r>
              <a:rPr lang="es-CO" b="1" i="0" dirty="0">
                <a:solidFill>
                  <a:schemeClr val="tx1"/>
                </a:solidFill>
                <a:effectLst/>
                <a:latin typeface="NexusSerif"/>
              </a:rPr>
              <a:t> temperatura</a:t>
            </a:r>
          </a:p>
          <a:p>
            <a:pPr algn="ctr"/>
            <a:r>
              <a:rPr lang="es-CO" b="0" i="0" dirty="0">
                <a:solidFill>
                  <a:schemeClr val="tx1"/>
                </a:solidFill>
                <a:effectLst/>
                <a:latin typeface="NexusSerif"/>
              </a:rPr>
              <a:t>     Landsat 8 OLI/TIRS</a:t>
            </a:r>
          </a:p>
          <a:p>
            <a:pPr algn="ctr"/>
            <a:r>
              <a:rPr lang="es-CO" sz="1200" b="0" i="0" dirty="0" err="1">
                <a:solidFill>
                  <a:schemeClr val="tx1"/>
                </a:solidFill>
                <a:effectLst/>
                <a:latin typeface="NexusSerif"/>
              </a:rPr>
              <a:t>Thermal</a:t>
            </a:r>
            <a:r>
              <a:rPr lang="es-CO" sz="1200" b="0" i="0" dirty="0">
                <a:solidFill>
                  <a:schemeClr val="tx1"/>
                </a:solidFill>
                <a:effectLst/>
                <a:latin typeface="NexusSerif"/>
              </a:rPr>
              <a:t> </a:t>
            </a:r>
            <a:r>
              <a:rPr lang="es-CO" sz="1200" b="0" i="0" dirty="0" err="1">
                <a:solidFill>
                  <a:schemeClr val="tx1"/>
                </a:solidFill>
                <a:effectLst/>
                <a:latin typeface="NexusSerif"/>
              </a:rPr>
              <a:t>Infrared</a:t>
            </a:r>
            <a:r>
              <a:rPr lang="es-CO" sz="1200" b="0" i="0" dirty="0">
                <a:solidFill>
                  <a:schemeClr val="tx1"/>
                </a:solidFill>
                <a:effectLst/>
                <a:latin typeface="NexusSerif"/>
              </a:rPr>
              <a:t> Sensor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489EED3-CB9A-4841-81A4-0A91769D96FC}"/>
              </a:ext>
            </a:extLst>
          </p:cNvPr>
          <p:cNvSpPr txBox="1"/>
          <p:nvPr/>
        </p:nvSpPr>
        <p:spPr>
          <a:xfrm>
            <a:off x="3709745" y="4647201"/>
            <a:ext cx="852778" cy="408623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CO" dirty="0">
                <a:solidFill>
                  <a:srgbClr val="2E2E2E"/>
                </a:solidFill>
                <a:latin typeface="NexusSerif"/>
              </a:rPr>
              <a:t>30</a:t>
            </a:r>
            <a:r>
              <a:rPr lang="es-CO" b="0" i="0" dirty="0">
                <a:solidFill>
                  <a:srgbClr val="2E2E2E"/>
                </a:solidFill>
                <a:effectLst/>
                <a:latin typeface="NexusSerif"/>
              </a:rPr>
              <a:t> m</a:t>
            </a:r>
            <a:endParaRPr lang="es-CO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505E96BF-5575-4209-9891-7D86020FC82D}"/>
              </a:ext>
            </a:extLst>
          </p:cNvPr>
          <p:cNvSpPr txBox="1"/>
          <p:nvPr/>
        </p:nvSpPr>
        <p:spPr>
          <a:xfrm>
            <a:off x="6394772" y="5393933"/>
            <a:ext cx="1343477" cy="408623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CO" dirty="0">
                <a:solidFill>
                  <a:srgbClr val="0070C0"/>
                </a:solidFill>
                <a:latin typeface="Franklin Gothic Book" panose="020B0503020102020204" pitchFamily="34" charset="0"/>
              </a:rPr>
              <a:t>Categórica</a:t>
            </a: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83B2CD8E-9CC6-403B-9CE8-ABF2720617CC}"/>
              </a:ext>
            </a:extLst>
          </p:cNvPr>
          <p:cNvSpPr/>
          <p:nvPr/>
        </p:nvSpPr>
        <p:spPr>
          <a:xfrm>
            <a:off x="8717212" y="2751820"/>
            <a:ext cx="2944814" cy="1104135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Distribución de patrones de </a:t>
            </a: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grupos de algas 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y como responden a los cambios de </a:t>
            </a: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temperatura 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y </a:t>
            </a: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coberturas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.</a:t>
            </a:r>
            <a:endParaRPr kumimoji="0" lang="es-CO" altLang="es-CO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13A01248-B54C-4091-B475-025899D1CB2A}"/>
              </a:ext>
            </a:extLst>
          </p:cNvPr>
          <p:cNvSpPr txBox="1"/>
          <p:nvPr/>
        </p:nvSpPr>
        <p:spPr>
          <a:xfrm>
            <a:off x="1934004" y="1066223"/>
            <a:ext cx="888406" cy="408623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CO" dirty="0" err="1">
                <a:solidFill>
                  <a:srgbClr val="FF0000"/>
                </a:solidFill>
                <a:latin typeface="Franklin Gothic Book" panose="020B0503020102020204" pitchFamily="34" charset="0"/>
              </a:rPr>
              <a:t>Raster</a:t>
            </a:r>
            <a:endParaRPr lang="es-CO" dirty="0">
              <a:solidFill>
                <a:srgbClr val="FF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824B72E0-DF0D-43A0-96E5-91045467B4C2}"/>
              </a:ext>
            </a:extLst>
          </p:cNvPr>
          <p:cNvSpPr/>
          <p:nvPr/>
        </p:nvSpPr>
        <p:spPr>
          <a:xfrm>
            <a:off x="5378164" y="4137465"/>
            <a:ext cx="2944814" cy="110413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NexusSerif"/>
              </a:rPr>
              <a:t>Coberturas de </a:t>
            </a:r>
            <a:r>
              <a:rPr lang="es-CO" b="1" noProof="1">
                <a:solidFill>
                  <a:schemeClr val="tx1"/>
                </a:solidFill>
                <a:latin typeface="NexusSerif"/>
              </a:rPr>
              <a:t>vegetación</a:t>
            </a:r>
            <a:r>
              <a:rPr lang="en-US" b="1" dirty="0">
                <a:solidFill>
                  <a:schemeClr val="tx1"/>
                </a:solidFill>
                <a:latin typeface="NexusSerif"/>
              </a:rPr>
              <a:t> </a:t>
            </a:r>
            <a:r>
              <a:rPr lang="es-CO" b="1" dirty="0">
                <a:solidFill>
                  <a:schemeClr val="tx1"/>
                </a:solidFill>
                <a:latin typeface="NexusSerif"/>
              </a:rPr>
              <a:t>acuática</a:t>
            </a:r>
            <a:endParaRPr lang="es-CO" b="1" i="0" dirty="0">
              <a:solidFill>
                <a:schemeClr val="tx1"/>
              </a:solidFill>
              <a:effectLst/>
              <a:latin typeface="NexusSerif"/>
            </a:endParaRPr>
          </a:p>
        </p:txBody>
      </p:sp>
      <p:sp>
        <p:nvSpPr>
          <p:cNvPr id="48" name="Rectángulo: esquinas diagonales cortadas 47">
            <a:extLst>
              <a:ext uri="{FF2B5EF4-FFF2-40B4-BE49-F238E27FC236}">
                <a16:creationId xmlns:a16="http://schemas.microsoft.com/office/drawing/2014/main" id="{D651E0E6-80EF-4829-9D8E-681470620097}"/>
              </a:ext>
            </a:extLst>
          </p:cNvPr>
          <p:cNvSpPr/>
          <p:nvPr/>
        </p:nvSpPr>
        <p:spPr>
          <a:xfrm>
            <a:off x="5635877" y="2758058"/>
            <a:ext cx="2434202" cy="1104135"/>
          </a:xfrm>
          <a:prstGeom prst="snip2DiagRect">
            <a:avLst/>
          </a:prstGeom>
          <a:noFill/>
          <a:ln w="38100">
            <a:solidFill>
              <a:srgbClr val="00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NexusSerif"/>
              </a:rPr>
              <a:t>Datos</a:t>
            </a:r>
            <a:r>
              <a:rPr lang="en-US" sz="1400" dirty="0">
                <a:solidFill>
                  <a:schemeClr val="tx1"/>
                </a:solidFill>
                <a:latin typeface="NexusSerif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NexusSerif"/>
              </a:rPr>
              <a:t>muestrados</a:t>
            </a:r>
            <a:endParaRPr lang="en-US" sz="1400" dirty="0">
              <a:solidFill>
                <a:schemeClr val="tx1"/>
              </a:solidFill>
              <a:latin typeface="NexusSerif"/>
            </a:endParaRPr>
          </a:p>
          <a:p>
            <a:pPr algn="ctr"/>
            <a:r>
              <a:rPr lang="en-US" sz="1400" b="1" i="0" dirty="0" err="1">
                <a:solidFill>
                  <a:schemeClr val="tx1"/>
                </a:solidFill>
                <a:effectLst/>
                <a:latin typeface="NexusSerif"/>
              </a:rPr>
              <a:t>Cholorophyll</a:t>
            </a:r>
            <a:r>
              <a:rPr lang="en-US" sz="1400" b="1" i="0" dirty="0">
                <a:solidFill>
                  <a:schemeClr val="tx1"/>
                </a:solidFill>
                <a:effectLst/>
                <a:latin typeface="NexusSerif"/>
              </a:rPr>
              <a:t>-a</a:t>
            </a:r>
          </a:p>
          <a:p>
            <a:pPr algn="ctr"/>
            <a:r>
              <a:rPr lang="en-US" sz="1400" b="1" i="0" dirty="0" err="1">
                <a:solidFill>
                  <a:schemeClr val="tx1"/>
                </a:solidFill>
                <a:effectLst/>
                <a:latin typeface="NexusSerif"/>
              </a:rPr>
              <a:t>Cholorophyll</a:t>
            </a:r>
            <a:r>
              <a:rPr lang="en-US" sz="1400" b="1" i="0" dirty="0">
                <a:solidFill>
                  <a:schemeClr val="tx1"/>
                </a:solidFill>
                <a:effectLst/>
                <a:latin typeface="NexusSerif"/>
              </a:rPr>
              <a:t>-b</a:t>
            </a:r>
          </a:p>
          <a:p>
            <a:pPr algn="ctr"/>
            <a:r>
              <a:rPr lang="en-US" sz="1400" b="1" i="0" dirty="0" err="1">
                <a:solidFill>
                  <a:schemeClr val="tx1"/>
                </a:solidFill>
                <a:effectLst/>
                <a:latin typeface="NexusSerif"/>
              </a:rPr>
              <a:t>Cholorophyll</a:t>
            </a:r>
            <a:r>
              <a:rPr lang="en-US" sz="1400" b="1" i="0" dirty="0">
                <a:solidFill>
                  <a:schemeClr val="tx1"/>
                </a:solidFill>
                <a:effectLst/>
                <a:latin typeface="NexusSerif"/>
              </a:rPr>
              <a:t>-c</a:t>
            </a:r>
          </a:p>
        </p:txBody>
      </p:sp>
      <p:sp>
        <p:nvSpPr>
          <p:cNvPr id="51" name="Rectangle 3">
            <a:extLst>
              <a:ext uri="{FF2B5EF4-FFF2-40B4-BE49-F238E27FC236}">
                <a16:creationId xmlns:a16="http://schemas.microsoft.com/office/drawing/2014/main" id="{6E30B57E-9B76-447E-AAE1-F3245361C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64" name="Conector: angular 63">
            <a:extLst>
              <a:ext uri="{FF2B5EF4-FFF2-40B4-BE49-F238E27FC236}">
                <a16:creationId xmlns:a16="http://schemas.microsoft.com/office/drawing/2014/main" id="{198DE128-2221-4C81-BD4F-B6561F2B1DC0}"/>
              </a:ext>
            </a:extLst>
          </p:cNvPr>
          <p:cNvCxnSpPr>
            <a:cxnSpLocks/>
            <a:stCxn id="48" idx="2"/>
            <a:endCxn id="20" idx="3"/>
          </p:cNvCxnSpPr>
          <p:nvPr/>
        </p:nvCxnSpPr>
        <p:spPr>
          <a:xfrm rot="10800000" flipV="1">
            <a:off x="4028177" y="3310126"/>
            <a:ext cx="1607700" cy="94731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de flecha 75">
            <a:extLst>
              <a:ext uri="{FF2B5EF4-FFF2-40B4-BE49-F238E27FC236}">
                <a16:creationId xmlns:a16="http://schemas.microsoft.com/office/drawing/2014/main" id="{AF922D13-5EA5-4DA5-B750-506D10CCCD2B}"/>
              </a:ext>
            </a:extLst>
          </p:cNvPr>
          <p:cNvCxnSpPr>
            <a:stCxn id="48" idx="0"/>
            <a:endCxn id="29" idx="1"/>
          </p:cNvCxnSpPr>
          <p:nvPr/>
        </p:nvCxnSpPr>
        <p:spPr>
          <a:xfrm flipV="1">
            <a:off x="8070079" y="3303888"/>
            <a:ext cx="647133" cy="6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cto de flecha 77">
            <a:extLst>
              <a:ext uri="{FF2B5EF4-FFF2-40B4-BE49-F238E27FC236}">
                <a16:creationId xmlns:a16="http://schemas.microsoft.com/office/drawing/2014/main" id="{A785C038-55DC-4C82-8066-132A80649935}"/>
              </a:ext>
            </a:extLst>
          </p:cNvPr>
          <p:cNvCxnSpPr>
            <a:stCxn id="45" idx="0"/>
            <a:endCxn id="48" idx="1"/>
          </p:cNvCxnSpPr>
          <p:nvPr/>
        </p:nvCxnSpPr>
        <p:spPr>
          <a:xfrm flipV="1">
            <a:off x="6850571" y="3862193"/>
            <a:ext cx="2407" cy="2752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CC1A7683-33BA-3C02-A4C4-33348EFFC062}"/>
              </a:ext>
            </a:extLst>
          </p:cNvPr>
          <p:cNvSpPr txBox="1"/>
          <p:nvPr/>
        </p:nvSpPr>
        <p:spPr>
          <a:xfrm>
            <a:off x="3343280" y="2744559"/>
            <a:ext cx="1142169" cy="408623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CO" b="0" i="0" dirty="0">
                <a:solidFill>
                  <a:srgbClr val="2E2E2E"/>
                </a:solidFill>
                <a:effectLst/>
                <a:latin typeface="NexusSerif"/>
              </a:rPr>
              <a:t>10 y 20m</a:t>
            </a:r>
            <a:endParaRPr lang="es-CO" dirty="0"/>
          </a:p>
        </p:txBody>
      </p:sp>
      <p:cxnSp>
        <p:nvCxnSpPr>
          <p:cNvPr id="7" name="Conector: angular 6">
            <a:extLst>
              <a:ext uri="{FF2B5EF4-FFF2-40B4-BE49-F238E27FC236}">
                <a16:creationId xmlns:a16="http://schemas.microsoft.com/office/drawing/2014/main" id="{8DF9BA1B-5E54-C8D2-B62C-A6A701369468}"/>
              </a:ext>
            </a:extLst>
          </p:cNvPr>
          <p:cNvCxnSpPr>
            <a:cxnSpLocks/>
          </p:cNvCxnSpPr>
          <p:nvPr/>
        </p:nvCxnSpPr>
        <p:spPr>
          <a:xfrm rot="10800000">
            <a:off x="4028176" y="2357503"/>
            <a:ext cx="1607700" cy="94731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n 16">
            <a:extLst>
              <a:ext uri="{FF2B5EF4-FFF2-40B4-BE49-F238E27FC236}">
                <a16:creationId xmlns:a16="http://schemas.microsoft.com/office/drawing/2014/main" id="{84A06EC2-99E7-DD42-7421-31DE26DC6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8592" y="791005"/>
            <a:ext cx="2531791" cy="1860763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7F6FE544-B36B-A0BA-1364-2EB4AFFD91B8}"/>
              </a:ext>
            </a:extLst>
          </p:cNvPr>
          <p:cNvSpPr txBox="1"/>
          <p:nvPr/>
        </p:nvSpPr>
        <p:spPr>
          <a:xfrm>
            <a:off x="6905130" y="2074486"/>
            <a:ext cx="1258695" cy="510778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CO" sz="1200" b="1" dirty="0">
                <a:solidFill>
                  <a:schemeClr val="tx1"/>
                </a:solidFill>
                <a:latin typeface="Franklin Gothic Book" panose="020B0503020102020204" pitchFamily="34" charset="0"/>
              </a:rPr>
              <a:t>80 datos para cada clorofila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0820863-CED9-8166-51CC-735E06DD9F3C}"/>
              </a:ext>
            </a:extLst>
          </p:cNvPr>
          <p:cNvSpPr txBox="1"/>
          <p:nvPr/>
        </p:nvSpPr>
        <p:spPr>
          <a:xfrm>
            <a:off x="2972109" y="1002671"/>
            <a:ext cx="888407" cy="510778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CO" sz="1200" b="1" dirty="0">
                <a:solidFill>
                  <a:schemeClr val="tx1"/>
                </a:solidFill>
                <a:latin typeface="Franklin Gothic Book" panose="020B0503020102020204" pitchFamily="34" charset="0"/>
              </a:rPr>
              <a:t>9 bandas usables</a:t>
            </a: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D167FEC3-8A3F-C13B-6B79-F6F763BAAB2F}"/>
              </a:ext>
            </a:extLst>
          </p:cNvPr>
          <p:cNvSpPr/>
          <p:nvPr/>
        </p:nvSpPr>
        <p:spPr>
          <a:xfrm>
            <a:off x="5676996" y="1331404"/>
            <a:ext cx="2347150" cy="5878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chemeClr val="tx1"/>
                </a:solidFill>
                <a:latin typeface="NexusSerif"/>
              </a:rPr>
              <a:t>Fecha: 07 de diciembre 2021</a:t>
            </a:r>
            <a:endParaRPr lang="es-CO" b="1" i="0" dirty="0">
              <a:solidFill>
                <a:schemeClr val="tx1"/>
              </a:solidFill>
              <a:effectLst/>
              <a:latin typeface="NexusSerif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6DA8356F-5B39-EE64-F467-F0D627FE1B99}"/>
              </a:ext>
            </a:extLst>
          </p:cNvPr>
          <p:cNvSpPr txBox="1"/>
          <p:nvPr/>
        </p:nvSpPr>
        <p:spPr>
          <a:xfrm>
            <a:off x="2283810" y="5000483"/>
            <a:ext cx="888407" cy="306467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CO" sz="1200" b="1" dirty="0">
                <a:solidFill>
                  <a:schemeClr val="tx1"/>
                </a:solidFill>
                <a:latin typeface="Franklin Gothic Book" panose="020B0503020102020204" pitchFamily="34" charset="0"/>
              </a:rPr>
              <a:t>2 bandas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3D25328A-7B42-45F9-17C0-40444462E4A6}"/>
              </a:ext>
            </a:extLst>
          </p:cNvPr>
          <p:cNvSpPr txBox="1"/>
          <p:nvPr/>
        </p:nvSpPr>
        <p:spPr>
          <a:xfrm>
            <a:off x="5737939" y="2176641"/>
            <a:ext cx="1068694" cy="408623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CO" dirty="0">
                <a:solidFill>
                  <a:srgbClr val="FF0000"/>
                </a:solidFill>
                <a:latin typeface="Franklin Gothic Book" panose="020B0503020102020204" pitchFamily="34" charset="0"/>
              </a:rPr>
              <a:t>Vector</a:t>
            </a:r>
          </a:p>
        </p:txBody>
      </p:sp>
    </p:spTree>
    <p:extLst>
      <p:ext uri="{BB962C8B-B14F-4D97-AF65-F5344CB8AC3E}">
        <p14:creationId xmlns:p14="http://schemas.microsoft.com/office/powerpoint/2010/main" val="271412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036D5A99-A7B2-4BFC-9A01-14A260775CFE}"/>
              </a:ext>
            </a:extLst>
          </p:cNvPr>
          <p:cNvSpPr txBox="1"/>
          <p:nvPr/>
        </p:nvSpPr>
        <p:spPr>
          <a:xfrm>
            <a:off x="3403065" y="-51640"/>
            <a:ext cx="59234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Modelos basados en reflectancia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054E6A60-B8B8-2C18-DC35-C9356EDB62E5}"/>
                  </a:ext>
                </a:extLst>
              </p:cNvPr>
              <p:cNvSpPr txBox="1"/>
              <p:nvPr/>
            </p:nvSpPr>
            <p:spPr>
              <a:xfrm>
                <a:off x="4868408" y="4221000"/>
                <a:ext cx="7015276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O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CO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𝐶h</m:t>
                                  </m:r>
                                  <m:sSub>
                                    <m:sSubPr>
                                      <m:ctrlP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s-CO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𝐶h</m:t>
                                  </m:r>
                                  <m:sSub>
                                    <m:sSubPr>
                                      <m:ctrlP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s-CO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𝐵𝑚</m:t>
                              </m:r>
                            </m:num>
                            <m:den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𝐵𝑛</m:t>
                              </m:r>
                            </m:den>
                          </m:f>
                        </m:e>
                      </m:d>
                      <m:r>
                        <a:rPr lang="es-CO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𝐵𝑛</m:t>
                          </m:r>
                        </m:e>
                      </m:d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054E6A60-B8B8-2C18-DC35-C9356EDB6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408" y="4221000"/>
                <a:ext cx="7015276" cy="714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048DB5BE-D29D-28EF-6EC6-0FCF511F9A05}"/>
                  </a:ext>
                </a:extLst>
              </p:cNvPr>
              <p:cNvSpPr txBox="1"/>
              <p:nvPr/>
            </p:nvSpPr>
            <p:spPr>
              <a:xfrm>
                <a:off x="5018289" y="3731534"/>
                <a:ext cx="60944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𝐷𝑖𝑛𝑜𝑓𝑙𝑎𝑔𝑒𝑙𝑎𝑑𝑜𝑠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𝐷𝑖𝑎𝑡𝑜𝑚𝑒𝑎𝑠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𝐴𝑙𝑔𝑎𝑠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𝑐𝑎𝑓𝑒𝑠</m:t>
                      </m:r>
                    </m:oMath>
                  </m:oMathPara>
                </a14:m>
                <a:endParaRPr lang="es-CO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048DB5BE-D29D-28EF-6EC6-0FCF511F9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8289" y="3731534"/>
                <a:ext cx="6094428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84DABE1D-83D1-4F8B-2630-4CCBF61FB584}"/>
                  </a:ext>
                </a:extLst>
              </p:cNvPr>
              <p:cNvSpPr txBox="1"/>
              <p:nvPr/>
            </p:nvSpPr>
            <p:spPr>
              <a:xfrm>
                <a:off x="4654997" y="5213648"/>
                <a:ext cx="60944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2=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𝐴𝑙𝑔𝑎𝑠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𝑣𝑒𝑟𝑑𝑒𝑠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𝐸𝑢𝑔𝑙𝑜𝑛𝑜𝑓𝑖𝑡𝑎</m:t>
                      </m:r>
                    </m:oMath>
                  </m:oMathPara>
                </a14:m>
                <a:endParaRPr lang="es-CO" dirty="0">
                  <a:solidFill>
                    <a:srgbClr val="009900"/>
                  </a:solidFill>
                </a:endParaRPr>
              </a:p>
            </p:txBody>
          </p:sp>
        </mc:Choice>
        <mc:Fallback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84DABE1D-83D1-4F8B-2630-4CCBF61FB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997" y="5213648"/>
                <a:ext cx="6094428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ángulo 2">
            <a:extLst>
              <a:ext uri="{FF2B5EF4-FFF2-40B4-BE49-F238E27FC236}">
                <a16:creationId xmlns:a16="http://schemas.microsoft.com/office/drawing/2014/main" id="{0ABB0F0B-98B7-DFE9-6FCE-54742599CF57}"/>
              </a:ext>
            </a:extLst>
          </p:cNvPr>
          <p:cNvSpPr/>
          <p:nvPr/>
        </p:nvSpPr>
        <p:spPr>
          <a:xfrm>
            <a:off x="4868409" y="4167870"/>
            <a:ext cx="2101898" cy="7807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A18AB249-6B1C-C639-4C00-E03F77EB9A8F}"/>
                  </a:ext>
                </a:extLst>
              </p:cNvPr>
              <p:cNvSpPr txBox="1"/>
              <p:nvPr/>
            </p:nvSpPr>
            <p:spPr>
              <a:xfrm>
                <a:off x="4545105" y="5656514"/>
                <a:ext cx="7338579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O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CO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𝐶h</m:t>
                                  </m:r>
                                  <m:sSub>
                                    <m:sSubPr>
                                      <m:ctrlP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s-CO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𝐶h</m:t>
                                  </m:r>
                                  <m:sSub>
                                    <m:sSubPr>
                                      <m:ctrlP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s-CO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𝐵𝑚</m:t>
                              </m:r>
                            </m:num>
                            <m:den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𝐵𝑛</m:t>
                              </m:r>
                            </m:den>
                          </m:f>
                        </m:e>
                      </m:d>
                      <m:r>
                        <a:rPr lang="es-CO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𝐵𝑛</m:t>
                          </m:r>
                        </m:e>
                      </m:d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A18AB249-6B1C-C639-4C00-E03F77EB9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105" y="5656514"/>
                <a:ext cx="7338579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ángulo 6">
            <a:extLst>
              <a:ext uri="{FF2B5EF4-FFF2-40B4-BE49-F238E27FC236}">
                <a16:creationId xmlns:a16="http://schemas.microsoft.com/office/drawing/2014/main" id="{BD7EFF56-16D7-2165-5A6D-1A2D6EB46FD6}"/>
              </a:ext>
            </a:extLst>
          </p:cNvPr>
          <p:cNvSpPr/>
          <p:nvPr/>
        </p:nvSpPr>
        <p:spPr>
          <a:xfrm>
            <a:off x="4730411" y="5657881"/>
            <a:ext cx="2018818" cy="780726"/>
          </a:xfrm>
          <a:prstGeom prst="rect">
            <a:avLst/>
          </a:prstGeom>
          <a:noFill/>
          <a:ln w="38100">
            <a:solidFill>
              <a:srgbClr val="0099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009900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03CAD49-7EC1-22BB-CCBB-F8F446751A6B}"/>
              </a:ext>
            </a:extLst>
          </p:cNvPr>
          <p:cNvSpPr txBox="1"/>
          <p:nvPr/>
        </p:nvSpPr>
        <p:spPr>
          <a:xfrm>
            <a:off x="1388889" y="3251476"/>
            <a:ext cx="9825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Esta relación esta basada al algoritmo </a:t>
            </a:r>
            <a:r>
              <a:rPr lang="es-CO" sz="1800" dirty="0" err="1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OCx</a:t>
            </a:r>
            <a:r>
              <a:rPr lang="es-CO" sz="18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la NASA </a:t>
            </a:r>
            <a:r>
              <a:rPr lang="es-CO" sz="1800" dirty="0">
                <a:solidFill>
                  <a:srgbClr val="2E2E2E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 </a:t>
            </a:r>
            <a:r>
              <a:rPr lang="es-CO" sz="1800" u="sng" dirty="0">
                <a:solidFill>
                  <a:srgbClr val="0C7DBB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O'Reilly, 2000</a:t>
            </a:r>
            <a:r>
              <a:rPr lang="es-CO" sz="1800" dirty="0">
                <a:solidFill>
                  <a:srgbClr val="2E2E2E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; </a:t>
            </a:r>
            <a:r>
              <a:rPr lang="es-CO" sz="1800" u="sng" dirty="0">
                <a:solidFill>
                  <a:srgbClr val="FF6C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O'Reilly et al., 1998</a:t>
            </a:r>
            <a:r>
              <a:rPr lang="es-CO" sz="1800" dirty="0">
                <a:solidFill>
                  <a:srgbClr val="2E2E2E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)</a:t>
            </a:r>
            <a:endParaRPr lang="es-CO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5" name="Tabla 6">
                <a:extLst>
                  <a:ext uri="{FF2B5EF4-FFF2-40B4-BE49-F238E27FC236}">
                    <a16:creationId xmlns:a16="http://schemas.microsoft.com/office/drawing/2014/main" id="{A42718DC-B33E-D382-06D1-453E2182EE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1957859"/>
                  </p:ext>
                </p:extLst>
              </p:nvPr>
            </p:nvGraphicFramePr>
            <p:xfrm>
              <a:off x="3276570" y="915710"/>
              <a:ext cx="6049911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6637">
                      <a:extLst>
                        <a:ext uri="{9D8B030D-6E8A-4147-A177-3AD203B41FA5}">
                          <a16:colId xmlns:a16="http://schemas.microsoft.com/office/drawing/2014/main" val="756709120"/>
                        </a:ext>
                      </a:extLst>
                    </a:gridCol>
                    <a:gridCol w="2016637">
                      <a:extLst>
                        <a:ext uri="{9D8B030D-6E8A-4147-A177-3AD203B41FA5}">
                          <a16:colId xmlns:a16="http://schemas.microsoft.com/office/drawing/2014/main" val="718865041"/>
                        </a:ext>
                      </a:extLst>
                    </a:gridCol>
                    <a:gridCol w="2016637">
                      <a:extLst>
                        <a:ext uri="{9D8B030D-6E8A-4147-A177-3AD203B41FA5}">
                          <a16:colId xmlns:a16="http://schemas.microsoft.com/office/drawing/2014/main" val="20720467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Fuente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Clorofilas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Carotenoides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90783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Dinoflagelados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a, c2 / a,c1, c2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 err="1"/>
                            <a:t>Fucoxanthin</a:t>
                          </a:r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21132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Diatomeas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a,c1, c2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 err="1"/>
                            <a:t>Fucoxanthin</a:t>
                          </a:r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7186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Algas </a:t>
                          </a:r>
                          <a:r>
                            <a:rPr lang="es-CO" dirty="0" err="1"/>
                            <a:t>cafes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/>
                            <a:t>a,c1, c2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 err="1"/>
                            <a:t>Fucoxanthin</a:t>
                          </a:r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4676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/>
                            <a:t>Algas verdes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 err="1"/>
                            <a:t>a,b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𝐶𝑎𝑟𝑜𝑡𝑒𝑛𝑒</m:t>
                                </m:r>
                              </m:oMath>
                            </m:oMathPara>
                          </a14:m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96614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 err="1"/>
                            <a:t>Euglenophyta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 err="1"/>
                            <a:t>a,b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𝐶𝑎𝑟𝑜𝑡𝑒𝑛𝑒</m:t>
                                </m:r>
                              </m:oMath>
                            </m:oMathPara>
                          </a14:m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956000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5" name="Tabla 6">
                <a:extLst>
                  <a:ext uri="{FF2B5EF4-FFF2-40B4-BE49-F238E27FC236}">
                    <a16:creationId xmlns:a16="http://schemas.microsoft.com/office/drawing/2014/main" id="{A42718DC-B33E-D382-06D1-453E2182EE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1957859"/>
                  </p:ext>
                </p:extLst>
              </p:nvPr>
            </p:nvGraphicFramePr>
            <p:xfrm>
              <a:off x="3276570" y="915710"/>
              <a:ext cx="6049911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6637">
                      <a:extLst>
                        <a:ext uri="{9D8B030D-6E8A-4147-A177-3AD203B41FA5}">
                          <a16:colId xmlns:a16="http://schemas.microsoft.com/office/drawing/2014/main" val="756709120"/>
                        </a:ext>
                      </a:extLst>
                    </a:gridCol>
                    <a:gridCol w="2016637">
                      <a:extLst>
                        <a:ext uri="{9D8B030D-6E8A-4147-A177-3AD203B41FA5}">
                          <a16:colId xmlns:a16="http://schemas.microsoft.com/office/drawing/2014/main" val="718865041"/>
                        </a:ext>
                      </a:extLst>
                    </a:gridCol>
                    <a:gridCol w="2016637">
                      <a:extLst>
                        <a:ext uri="{9D8B030D-6E8A-4147-A177-3AD203B41FA5}">
                          <a16:colId xmlns:a16="http://schemas.microsoft.com/office/drawing/2014/main" val="20720467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Fuente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Clorofilas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Carotenoides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90783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Dinoflagelados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a, c2 / a,c1, c2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 err="1"/>
                            <a:t>Fucoxanthin</a:t>
                          </a:r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21132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Diatomeas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a,c1, c2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 err="1"/>
                            <a:t>Fucoxanthin</a:t>
                          </a:r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7186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Algas </a:t>
                          </a:r>
                          <a:r>
                            <a:rPr lang="es-CO" dirty="0" err="1"/>
                            <a:t>cafes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/>
                            <a:t>a,c1, c2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 err="1"/>
                            <a:t>Fucoxanthin</a:t>
                          </a:r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4676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/>
                            <a:t>Algas verdes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 err="1"/>
                            <a:t>a,b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>
                          <a:blip r:embed="rId8"/>
                          <a:stretch>
                            <a:fillRect l="-200302" t="-408197" r="-1511" b="-1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96614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 err="1"/>
                            <a:t>Euglenophyta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 err="1"/>
                            <a:t>a,b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>
                          <a:blip r:embed="rId8"/>
                          <a:stretch>
                            <a:fillRect l="-200302" t="-508197" r="-1511" b="-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95600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CuadroTexto 15">
            <a:extLst>
              <a:ext uri="{FF2B5EF4-FFF2-40B4-BE49-F238E27FC236}">
                <a16:creationId xmlns:a16="http://schemas.microsoft.com/office/drawing/2014/main" id="{74F181DF-8A03-D79E-A9C9-F06E6A010F97}"/>
              </a:ext>
            </a:extLst>
          </p:cNvPr>
          <p:cNvSpPr txBox="1"/>
          <p:nvPr/>
        </p:nvSpPr>
        <p:spPr>
          <a:xfrm>
            <a:off x="4255570" y="530557"/>
            <a:ext cx="3232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GOVINDJEE, &amp; SATOH, K. (1986)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D8F677B5-775E-8D21-B50E-5EDAB6F61719}"/>
              </a:ext>
            </a:extLst>
          </p:cNvPr>
          <p:cNvSpPr/>
          <p:nvPr/>
        </p:nvSpPr>
        <p:spPr>
          <a:xfrm>
            <a:off x="3246161" y="1343667"/>
            <a:ext cx="2018818" cy="10408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D8F8D60B-D302-4872-8431-D9A80A01E87B}"/>
              </a:ext>
            </a:extLst>
          </p:cNvPr>
          <p:cNvSpPr/>
          <p:nvPr/>
        </p:nvSpPr>
        <p:spPr>
          <a:xfrm>
            <a:off x="3276570" y="2445748"/>
            <a:ext cx="1958970" cy="690083"/>
          </a:xfrm>
          <a:prstGeom prst="rect">
            <a:avLst/>
          </a:prstGeom>
          <a:noFill/>
          <a:ln w="38100">
            <a:solidFill>
              <a:srgbClr val="33CC3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71554ED6-A039-397B-58FB-1631F3D8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66" y="3999021"/>
            <a:ext cx="3201021" cy="171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B15738EA-E1F7-18AA-F076-FC485890BDB8}"/>
              </a:ext>
            </a:extLst>
          </p:cNvPr>
          <p:cNvSpPr/>
          <p:nvPr/>
        </p:nvSpPr>
        <p:spPr>
          <a:xfrm>
            <a:off x="582706" y="4057771"/>
            <a:ext cx="2871402" cy="150476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3E69D293-0B56-59BE-8B91-CB187F0FB66E}"/>
              </a:ext>
            </a:extLst>
          </p:cNvPr>
          <p:cNvSpPr/>
          <p:nvPr/>
        </p:nvSpPr>
        <p:spPr>
          <a:xfrm>
            <a:off x="1058967" y="6045312"/>
            <a:ext cx="2018818" cy="42706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Medidas en campo</a:t>
            </a:r>
          </a:p>
        </p:txBody>
      </p: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422F5CCB-030F-61FA-1B8B-90A6BF2002C6}"/>
              </a:ext>
            </a:extLst>
          </p:cNvPr>
          <p:cNvCxnSpPr>
            <a:stCxn id="25" idx="0"/>
          </p:cNvCxnSpPr>
          <p:nvPr/>
        </p:nvCxnSpPr>
        <p:spPr>
          <a:xfrm flipV="1">
            <a:off x="2068376" y="5582980"/>
            <a:ext cx="0" cy="4623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70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036D5A99-A7B2-4BFC-9A01-14A260775CFE}"/>
              </a:ext>
            </a:extLst>
          </p:cNvPr>
          <p:cNvSpPr txBox="1"/>
          <p:nvPr/>
        </p:nvSpPr>
        <p:spPr>
          <a:xfrm>
            <a:off x="3403065" y="-51640"/>
            <a:ext cx="59234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Modelos basados en reflectancia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054E6A60-B8B8-2C18-DC35-C9356EDB62E5}"/>
                  </a:ext>
                </a:extLst>
              </p:cNvPr>
              <p:cNvSpPr txBox="1"/>
              <p:nvPr/>
            </p:nvSpPr>
            <p:spPr>
              <a:xfrm>
                <a:off x="4868408" y="4221000"/>
                <a:ext cx="7015276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O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CO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𝐶h</m:t>
                                  </m:r>
                                  <m:sSub>
                                    <m:sSubPr>
                                      <m:ctrlP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s-CO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𝐶h</m:t>
                                  </m:r>
                                  <m:sSub>
                                    <m:sSubPr>
                                      <m:ctrlP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s-CO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𝐵𝑚</m:t>
                              </m:r>
                            </m:num>
                            <m:den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𝐵𝑛</m:t>
                              </m:r>
                            </m:den>
                          </m:f>
                        </m:e>
                      </m:d>
                      <m:r>
                        <a:rPr lang="es-CO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𝐵𝑛</m:t>
                          </m:r>
                        </m:e>
                      </m:d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054E6A60-B8B8-2C18-DC35-C9356EDB6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408" y="4221000"/>
                <a:ext cx="7015276" cy="714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048DB5BE-D29D-28EF-6EC6-0FCF511F9A05}"/>
                  </a:ext>
                </a:extLst>
              </p:cNvPr>
              <p:cNvSpPr txBox="1"/>
              <p:nvPr/>
            </p:nvSpPr>
            <p:spPr>
              <a:xfrm>
                <a:off x="5018289" y="3731534"/>
                <a:ext cx="60944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𝐷𝑖𝑛𝑜𝑓𝑙𝑎𝑔𝑒𝑙𝑎𝑑𝑜𝑠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𝐷𝑖𝑎𝑡𝑜𝑚𝑒𝑎𝑠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𝐴𝑙𝑔𝑎𝑠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𝑐𝑎𝑓𝑒𝑠</m:t>
                      </m:r>
                    </m:oMath>
                  </m:oMathPara>
                </a14:m>
                <a:endParaRPr lang="es-CO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048DB5BE-D29D-28EF-6EC6-0FCF511F9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8289" y="3731534"/>
                <a:ext cx="6094428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84DABE1D-83D1-4F8B-2630-4CCBF61FB584}"/>
                  </a:ext>
                </a:extLst>
              </p:cNvPr>
              <p:cNvSpPr txBox="1"/>
              <p:nvPr/>
            </p:nvSpPr>
            <p:spPr>
              <a:xfrm>
                <a:off x="4654997" y="5213648"/>
                <a:ext cx="60944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2=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𝐴𝑙𝑔𝑎𝑠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𝑣𝑒𝑟𝑑𝑒𝑠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𝐸𝑢𝑔𝑙𝑜𝑛𝑜𝑓𝑖𝑡𝑎</m:t>
                      </m:r>
                    </m:oMath>
                  </m:oMathPara>
                </a14:m>
                <a:endParaRPr lang="es-CO" dirty="0">
                  <a:solidFill>
                    <a:srgbClr val="009900"/>
                  </a:solidFill>
                </a:endParaRPr>
              </a:p>
            </p:txBody>
          </p:sp>
        </mc:Choice>
        <mc:Fallback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84DABE1D-83D1-4F8B-2630-4CCBF61FB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997" y="5213648"/>
                <a:ext cx="6094428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ángulo 2">
            <a:extLst>
              <a:ext uri="{FF2B5EF4-FFF2-40B4-BE49-F238E27FC236}">
                <a16:creationId xmlns:a16="http://schemas.microsoft.com/office/drawing/2014/main" id="{0ABB0F0B-98B7-DFE9-6FCE-54742599CF57}"/>
              </a:ext>
            </a:extLst>
          </p:cNvPr>
          <p:cNvSpPr/>
          <p:nvPr/>
        </p:nvSpPr>
        <p:spPr>
          <a:xfrm>
            <a:off x="4868409" y="4167870"/>
            <a:ext cx="2101898" cy="7807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A18AB249-6B1C-C639-4C00-E03F77EB9A8F}"/>
                  </a:ext>
                </a:extLst>
              </p:cNvPr>
              <p:cNvSpPr txBox="1"/>
              <p:nvPr/>
            </p:nvSpPr>
            <p:spPr>
              <a:xfrm>
                <a:off x="4545105" y="5656514"/>
                <a:ext cx="7338579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O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CO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𝐶h</m:t>
                                  </m:r>
                                  <m:sSub>
                                    <m:sSubPr>
                                      <m:ctrlP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s-CO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𝐶h</m:t>
                                  </m:r>
                                  <m:sSub>
                                    <m:sSubPr>
                                      <m:ctrlP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s-CO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𝐵𝑚</m:t>
                              </m:r>
                            </m:num>
                            <m:den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𝐵𝑛</m:t>
                              </m:r>
                            </m:den>
                          </m:f>
                        </m:e>
                      </m:d>
                      <m:r>
                        <a:rPr lang="es-CO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𝐵𝑛</m:t>
                          </m:r>
                        </m:e>
                      </m:d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A18AB249-6B1C-C639-4C00-E03F77EB9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105" y="5656514"/>
                <a:ext cx="7338579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ángulo 6">
            <a:extLst>
              <a:ext uri="{FF2B5EF4-FFF2-40B4-BE49-F238E27FC236}">
                <a16:creationId xmlns:a16="http://schemas.microsoft.com/office/drawing/2014/main" id="{BD7EFF56-16D7-2165-5A6D-1A2D6EB46FD6}"/>
              </a:ext>
            </a:extLst>
          </p:cNvPr>
          <p:cNvSpPr/>
          <p:nvPr/>
        </p:nvSpPr>
        <p:spPr>
          <a:xfrm>
            <a:off x="4730411" y="5657881"/>
            <a:ext cx="2018818" cy="780726"/>
          </a:xfrm>
          <a:prstGeom prst="rect">
            <a:avLst/>
          </a:prstGeom>
          <a:noFill/>
          <a:ln w="38100">
            <a:solidFill>
              <a:srgbClr val="0099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009900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03CAD49-7EC1-22BB-CCBB-F8F446751A6B}"/>
              </a:ext>
            </a:extLst>
          </p:cNvPr>
          <p:cNvSpPr txBox="1"/>
          <p:nvPr/>
        </p:nvSpPr>
        <p:spPr>
          <a:xfrm>
            <a:off x="1388889" y="3251476"/>
            <a:ext cx="9825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Esta relación esta basada al algoritmo </a:t>
            </a:r>
            <a:r>
              <a:rPr lang="es-CO" sz="1800" dirty="0" err="1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OCx</a:t>
            </a:r>
            <a:r>
              <a:rPr lang="es-CO" sz="18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la NASA </a:t>
            </a:r>
            <a:r>
              <a:rPr lang="es-CO" sz="1800" dirty="0">
                <a:solidFill>
                  <a:srgbClr val="2E2E2E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 </a:t>
            </a:r>
            <a:r>
              <a:rPr lang="es-CO" sz="1800" u="sng" dirty="0">
                <a:solidFill>
                  <a:srgbClr val="0C7DBB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O'Reilly, 2000</a:t>
            </a:r>
            <a:r>
              <a:rPr lang="es-CO" sz="1800" dirty="0">
                <a:solidFill>
                  <a:srgbClr val="2E2E2E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; </a:t>
            </a:r>
            <a:r>
              <a:rPr lang="es-CO" sz="1800" u="sng" dirty="0">
                <a:solidFill>
                  <a:srgbClr val="FF6C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O'Reilly et al., 1998</a:t>
            </a:r>
            <a:r>
              <a:rPr lang="es-CO" sz="1800" dirty="0">
                <a:solidFill>
                  <a:srgbClr val="2E2E2E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)</a:t>
            </a:r>
            <a:endParaRPr lang="es-CO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5" name="Tabla 6">
                <a:extLst>
                  <a:ext uri="{FF2B5EF4-FFF2-40B4-BE49-F238E27FC236}">
                    <a16:creationId xmlns:a16="http://schemas.microsoft.com/office/drawing/2014/main" id="{A42718DC-B33E-D382-06D1-453E2182EEE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76570" y="915710"/>
              <a:ext cx="6049911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6637">
                      <a:extLst>
                        <a:ext uri="{9D8B030D-6E8A-4147-A177-3AD203B41FA5}">
                          <a16:colId xmlns:a16="http://schemas.microsoft.com/office/drawing/2014/main" val="756709120"/>
                        </a:ext>
                      </a:extLst>
                    </a:gridCol>
                    <a:gridCol w="2016637">
                      <a:extLst>
                        <a:ext uri="{9D8B030D-6E8A-4147-A177-3AD203B41FA5}">
                          <a16:colId xmlns:a16="http://schemas.microsoft.com/office/drawing/2014/main" val="718865041"/>
                        </a:ext>
                      </a:extLst>
                    </a:gridCol>
                    <a:gridCol w="2016637">
                      <a:extLst>
                        <a:ext uri="{9D8B030D-6E8A-4147-A177-3AD203B41FA5}">
                          <a16:colId xmlns:a16="http://schemas.microsoft.com/office/drawing/2014/main" val="20720467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Fuente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Clorofilas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Carotenoides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90783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Dinoflagelados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a, c2 / a,c1, c2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 err="1"/>
                            <a:t>Fucoxanthin</a:t>
                          </a:r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21132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Diatomeas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a,c1, c2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 err="1"/>
                            <a:t>Fucoxanthin</a:t>
                          </a:r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7186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Algas </a:t>
                          </a:r>
                          <a:r>
                            <a:rPr lang="es-CO" dirty="0" err="1"/>
                            <a:t>cafes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/>
                            <a:t>a,c1, c2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 err="1"/>
                            <a:t>Fucoxanthin</a:t>
                          </a:r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4676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/>
                            <a:t>Algas verdes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 err="1"/>
                            <a:t>a,b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𝐶𝑎𝑟𝑜𝑡𝑒𝑛𝑒</m:t>
                                </m:r>
                              </m:oMath>
                            </m:oMathPara>
                          </a14:m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96614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 err="1"/>
                            <a:t>Euglenophyta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 err="1"/>
                            <a:t>a,b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𝐶𝑎𝑟𝑜𝑡𝑒𝑛𝑒</m:t>
                                </m:r>
                              </m:oMath>
                            </m:oMathPara>
                          </a14:m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956000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5" name="Tabla 6">
                <a:extLst>
                  <a:ext uri="{FF2B5EF4-FFF2-40B4-BE49-F238E27FC236}">
                    <a16:creationId xmlns:a16="http://schemas.microsoft.com/office/drawing/2014/main" id="{A42718DC-B33E-D382-06D1-453E2182EEE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76570" y="915710"/>
              <a:ext cx="6049911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6637">
                      <a:extLst>
                        <a:ext uri="{9D8B030D-6E8A-4147-A177-3AD203B41FA5}">
                          <a16:colId xmlns:a16="http://schemas.microsoft.com/office/drawing/2014/main" val="756709120"/>
                        </a:ext>
                      </a:extLst>
                    </a:gridCol>
                    <a:gridCol w="2016637">
                      <a:extLst>
                        <a:ext uri="{9D8B030D-6E8A-4147-A177-3AD203B41FA5}">
                          <a16:colId xmlns:a16="http://schemas.microsoft.com/office/drawing/2014/main" val="718865041"/>
                        </a:ext>
                      </a:extLst>
                    </a:gridCol>
                    <a:gridCol w="2016637">
                      <a:extLst>
                        <a:ext uri="{9D8B030D-6E8A-4147-A177-3AD203B41FA5}">
                          <a16:colId xmlns:a16="http://schemas.microsoft.com/office/drawing/2014/main" val="20720467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Fuente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Clorofilas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Carotenoides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90783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Dinoflagelados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a, c2 / a,c1, c2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 err="1"/>
                            <a:t>Fucoxanthin</a:t>
                          </a:r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21132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Diatomeas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a,c1, c2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 err="1"/>
                            <a:t>Fucoxanthin</a:t>
                          </a:r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7186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Algas </a:t>
                          </a:r>
                          <a:r>
                            <a:rPr lang="es-CO" dirty="0" err="1"/>
                            <a:t>cafes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/>
                            <a:t>a,c1, c2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 err="1"/>
                            <a:t>Fucoxanthin</a:t>
                          </a:r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4676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/>
                            <a:t>Algas verdes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 err="1"/>
                            <a:t>a,b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>
                          <a:blip r:embed="rId8"/>
                          <a:stretch>
                            <a:fillRect l="-200302" t="-408197" r="-1511" b="-1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96614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 err="1"/>
                            <a:t>Euglenophyta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 err="1"/>
                            <a:t>a,b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>
                          <a:blip r:embed="rId8"/>
                          <a:stretch>
                            <a:fillRect l="-200302" t="-508197" r="-1511" b="-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95600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CuadroTexto 15">
            <a:extLst>
              <a:ext uri="{FF2B5EF4-FFF2-40B4-BE49-F238E27FC236}">
                <a16:creationId xmlns:a16="http://schemas.microsoft.com/office/drawing/2014/main" id="{74F181DF-8A03-D79E-A9C9-F06E6A010F97}"/>
              </a:ext>
            </a:extLst>
          </p:cNvPr>
          <p:cNvSpPr txBox="1"/>
          <p:nvPr/>
        </p:nvSpPr>
        <p:spPr>
          <a:xfrm>
            <a:off x="4255570" y="530557"/>
            <a:ext cx="3232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GOVINDJEE, &amp; SATOH, K. (1986)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D8F677B5-775E-8D21-B50E-5EDAB6F61719}"/>
              </a:ext>
            </a:extLst>
          </p:cNvPr>
          <p:cNvSpPr/>
          <p:nvPr/>
        </p:nvSpPr>
        <p:spPr>
          <a:xfrm>
            <a:off x="3246161" y="1343667"/>
            <a:ext cx="2018818" cy="10408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D8F8D60B-D302-4872-8431-D9A80A01E87B}"/>
              </a:ext>
            </a:extLst>
          </p:cNvPr>
          <p:cNvSpPr/>
          <p:nvPr/>
        </p:nvSpPr>
        <p:spPr>
          <a:xfrm>
            <a:off x="3276570" y="2445748"/>
            <a:ext cx="1958970" cy="690083"/>
          </a:xfrm>
          <a:prstGeom prst="rect">
            <a:avLst/>
          </a:prstGeom>
          <a:noFill/>
          <a:ln w="38100">
            <a:solidFill>
              <a:srgbClr val="33CC3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71554ED6-A039-397B-58FB-1631F3D8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66" y="3999021"/>
            <a:ext cx="3201021" cy="171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B15738EA-E1F7-18AA-F076-FC485890BDB8}"/>
              </a:ext>
            </a:extLst>
          </p:cNvPr>
          <p:cNvSpPr/>
          <p:nvPr/>
        </p:nvSpPr>
        <p:spPr>
          <a:xfrm>
            <a:off x="582706" y="4057771"/>
            <a:ext cx="2871402" cy="150476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3E69D293-0B56-59BE-8B91-CB187F0FB66E}"/>
              </a:ext>
            </a:extLst>
          </p:cNvPr>
          <p:cNvSpPr/>
          <p:nvPr/>
        </p:nvSpPr>
        <p:spPr>
          <a:xfrm>
            <a:off x="1058967" y="6045312"/>
            <a:ext cx="2018818" cy="42706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Medidas en campo</a:t>
            </a:r>
          </a:p>
        </p:txBody>
      </p: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422F5CCB-030F-61FA-1B8B-90A6BF2002C6}"/>
              </a:ext>
            </a:extLst>
          </p:cNvPr>
          <p:cNvCxnSpPr>
            <a:stCxn id="25" idx="0"/>
          </p:cNvCxnSpPr>
          <p:nvPr/>
        </p:nvCxnSpPr>
        <p:spPr>
          <a:xfrm flipV="1">
            <a:off x="2068376" y="5582980"/>
            <a:ext cx="0" cy="4623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4780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2779</TotalTime>
  <Words>1299</Words>
  <Application>Microsoft Office PowerPoint</Application>
  <PresentationFormat>Panorámica</PresentationFormat>
  <Paragraphs>194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7" baseType="lpstr">
      <vt:lpstr>Arial</vt:lpstr>
      <vt:lpstr>Arial</vt:lpstr>
      <vt:lpstr>Calibri</vt:lpstr>
      <vt:lpstr>Calibri Light</vt:lpstr>
      <vt:lpstr>Cambria Math</vt:lpstr>
      <vt:lpstr>Franklin Gothic Book</vt:lpstr>
      <vt:lpstr>Georgia</vt:lpstr>
      <vt:lpstr>inherit</vt:lpstr>
      <vt:lpstr>NexusSerif</vt:lpstr>
      <vt:lpstr>Poppins</vt:lpstr>
      <vt:lpstr>Tahoma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Acer</dc:creator>
  <cp:lastModifiedBy>Acer</cp:lastModifiedBy>
  <cp:revision>14</cp:revision>
  <dcterms:created xsi:type="dcterms:W3CDTF">2022-04-21T04:03:47Z</dcterms:created>
  <dcterms:modified xsi:type="dcterms:W3CDTF">2022-11-08T21:01:34Z</dcterms:modified>
</cp:coreProperties>
</file>